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embeddedFontLst>
    <p:embeddedFont>
      <p:font typeface="Inter"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C92A1C-2796-45B5-BA78-A5BEFD2770FB}" v="1" dt="2024-12-17T10:01:42.074"/>
    <p1510:client id="{88A8AE89-EB9B-6C4B-99F0-ACAED07DB0A9}" v="51" dt="2024-12-17T12:32:49.745"/>
    <p1510:client id="{89C8674B-FEE6-4B74-B2CA-1736A2CC092A}" v="4" dt="2024-12-17T10:41:32.042"/>
    <p1510:client id="{9D01D80F-6684-3C41-8928-709E08E87234}" v="22" dt="2024-12-17T12:39:31.8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tilisateur invité" providerId="Windows Live" clId="Web-{0EC92A1C-2796-45B5-BA78-A5BEFD2770FB}"/>
    <pc:docChg chg="modSld">
      <pc:chgData name="Utilisateur invité" userId="" providerId="Windows Live" clId="Web-{0EC92A1C-2796-45B5-BA78-A5BEFD2770FB}" dt="2024-12-17T10:01:41.840" v="41"/>
      <pc:docMkLst>
        <pc:docMk/>
      </pc:docMkLst>
      <pc:sldChg chg="modNotes">
        <pc:chgData name="Utilisateur invité" userId="" providerId="Windows Live" clId="Web-{0EC92A1C-2796-45B5-BA78-A5BEFD2770FB}" dt="2024-12-17T09:32:02.652" v="35"/>
        <pc:sldMkLst>
          <pc:docMk/>
          <pc:sldMk cId="0" sldId="256"/>
        </pc:sldMkLst>
      </pc:sldChg>
      <pc:sldChg chg="modNotes">
        <pc:chgData name="Utilisateur invité" userId="" providerId="Windows Live" clId="Web-{0EC92A1C-2796-45B5-BA78-A5BEFD2770FB}" dt="2024-12-17T09:29:09.195" v="30"/>
        <pc:sldMkLst>
          <pc:docMk/>
          <pc:sldMk cId="0" sldId="257"/>
        </pc:sldMkLst>
      </pc:sldChg>
      <pc:sldChg chg="modNotes">
        <pc:chgData name="Utilisateur invité" userId="" providerId="Windows Live" clId="Web-{0EC92A1C-2796-45B5-BA78-A5BEFD2770FB}" dt="2024-12-17T09:34:09.374" v="39"/>
        <pc:sldMkLst>
          <pc:docMk/>
          <pc:sldMk cId="0" sldId="258"/>
        </pc:sldMkLst>
      </pc:sldChg>
      <pc:sldChg chg="modNotes">
        <pc:chgData name="Utilisateur invité" userId="" providerId="Windows Live" clId="Web-{0EC92A1C-2796-45B5-BA78-A5BEFD2770FB}" dt="2024-12-17T10:01:41.840" v="41"/>
        <pc:sldMkLst>
          <pc:docMk/>
          <pc:sldMk cId="0" sldId="262"/>
        </pc:sldMkLst>
      </pc:sldChg>
    </pc:docChg>
  </pc:docChgLst>
  <pc:docChgLst>
    <pc:chgData name="arthur savary" userId="5423b935488bb725" providerId="Windows Live" clId="Web-{DD7E41B6-B9E1-4FA5-9ADE-9851659A87FB}"/>
    <pc:docChg chg="modSld">
      <pc:chgData name="arthur savary" userId="5423b935488bb725" providerId="Windows Live" clId="Web-{DD7E41B6-B9E1-4FA5-9ADE-9851659A87FB}" dt="2024-12-17T10:51:12.190" v="53"/>
      <pc:docMkLst>
        <pc:docMk/>
      </pc:docMkLst>
      <pc:sldChg chg="modNotes">
        <pc:chgData name="arthur savary" userId="5423b935488bb725" providerId="Windows Live" clId="Web-{DD7E41B6-B9E1-4FA5-9ADE-9851659A87FB}" dt="2024-12-17T10:45:45.572" v="37"/>
        <pc:sldMkLst>
          <pc:docMk/>
          <pc:sldMk cId="0" sldId="262"/>
        </pc:sldMkLst>
      </pc:sldChg>
      <pc:sldChg chg="modNotes">
        <pc:chgData name="arthur savary" userId="5423b935488bb725" providerId="Windows Live" clId="Web-{DD7E41B6-B9E1-4FA5-9ADE-9851659A87FB}" dt="2024-12-17T10:38:20.060" v="24"/>
        <pc:sldMkLst>
          <pc:docMk/>
          <pc:sldMk cId="0" sldId="263"/>
        </pc:sldMkLst>
      </pc:sldChg>
      <pc:sldChg chg="modNotes">
        <pc:chgData name="arthur savary" userId="5423b935488bb725" providerId="Windows Live" clId="Web-{DD7E41B6-B9E1-4FA5-9ADE-9851659A87FB}" dt="2024-12-17T10:51:12.190" v="53"/>
        <pc:sldMkLst>
          <pc:docMk/>
          <pc:sldMk cId="0" sldId="266"/>
        </pc:sldMkLst>
      </pc:sldChg>
    </pc:docChg>
  </pc:docChgLst>
  <pc:docChgLst>
    <pc:chgData name="Isaia EBONGUE" userId="064fa9da37fff6da" providerId="LiveId" clId="{88A8AE89-EB9B-6C4B-99F0-ACAED07DB0A9}"/>
    <pc:docChg chg="undo custSel modSld">
      <pc:chgData name="Isaia EBONGUE" userId="064fa9da37fff6da" providerId="LiveId" clId="{88A8AE89-EB9B-6C4B-99F0-ACAED07DB0A9}" dt="2024-12-17T12:32:49.745" v="54" actId="1076"/>
      <pc:docMkLst>
        <pc:docMk/>
      </pc:docMkLst>
      <pc:sldChg chg="modSp mod">
        <pc:chgData name="Isaia EBONGUE" userId="064fa9da37fff6da" providerId="LiveId" clId="{88A8AE89-EB9B-6C4B-99F0-ACAED07DB0A9}" dt="2024-12-16T20:35:41.827" v="3" actId="1076"/>
        <pc:sldMkLst>
          <pc:docMk/>
          <pc:sldMk cId="0" sldId="262"/>
        </pc:sldMkLst>
        <pc:picChg chg="mod">
          <ac:chgData name="Isaia EBONGUE" userId="064fa9da37fff6da" providerId="LiveId" clId="{88A8AE89-EB9B-6C4B-99F0-ACAED07DB0A9}" dt="2024-12-16T20:35:41.827" v="3" actId="1076"/>
          <ac:picMkLst>
            <pc:docMk/>
            <pc:sldMk cId="0" sldId="262"/>
            <ac:picMk id="32" creationId="{00000000-0000-0000-0000-000000000000}"/>
          </ac:picMkLst>
        </pc:picChg>
        <pc:picChg chg="mod">
          <ac:chgData name="Isaia EBONGUE" userId="064fa9da37fff6da" providerId="LiveId" clId="{88A8AE89-EB9B-6C4B-99F0-ACAED07DB0A9}" dt="2024-12-16T20:35:36.864" v="1" actId="14100"/>
          <ac:picMkLst>
            <pc:docMk/>
            <pc:sldMk cId="0" sldId="262"/>
            <ac:picMk id="33" creationId="{00000000-0000-0000-0000-000000000000}"/>
          </ac:picMkLst>
        </pc:picChg>
      </pc:sldChg>
      <pc:sldChg chg="modSp mod">
        <pc:chgData name="Isaia EBONGUE" userId="064fa9da37fff6da" providerId="LiveId" clId="{88A8AE89-EB9B-6C4B-99F0-ACAED07DB0A9}" dt="2024-12-17T12:32:49.745" v="54" actId="1076"/>
        <pc:sldMkLst>
          <pc:docMk/>
          <pc:sldMk cId="0" sldId="267"/>
        </pc:sldMkLst>
        <pc:spChg chg="mod">
          <ac:chgData name="Isaia EBONGUE" userId="064fa9da37fff6da" providerId="LiveId" clId="{88A8AE89-EB9B-6C4B-99F0-ACAED07DB0A9}" dt="2024-12-17T12:30:35.622" v="25" actId="14100"/>
          <ac:spMkLst>
            <pc:docMk/>
            <pc:sldMk cId="0" sldId="267"/>
            <ac:spMk id="3" creationId="{00000000-0000-0000-0000-000000000000}"/>
          </ac:spMkLst>
        </pc:spChg>
        <pc:spChg chg="mod">
          <ac:chgData name="Isaia EBONGUE" userId="064fa9da37fff6da" providerId="LiveId" clId="{88A8AE89-EB9B-6C4B-99F0-ACAED07DB0A9}" dt="2024-12-17T12:30:52.445" v="28" actId="1076"/>
          <ac:spMkLst>
            <pc:docMk/>
            <pc:sldMk cId="0" sldId="267"/>
            <ac:spMk id="4" creationId="{00000000-0000-0000-0000-000000000000}"/>
          </ac:spMkLst>
        </pc:spChg>
        <pc:spChg chg="mod">
          <ac:chgData name="Isaia EBONGUE" userId="064fa9da37fff6da" providerId="LiveId" clId="{88A8AE89-EB9B-6C4B-99F0-ACAED07DB0A9}" dt="2024-12-17T12:30:52.445" v="28" actId="1076"/>
          <ac:spMkLst>
            <pc:docMk/>
            <pc:sldMk cId="0" sldId="267"/>
            <ac:spMk id="5" creationId="{00000000-0000-0000-0000-000000000000}"/>
          </ac:spMkLst>
        </pc:spChg>
        <pc:spChg chg="mod">
          <ac:chgData name="Isaia EBONGUE" userId="064fa9da37fff6da" providerId="LiveId" clId="{88A8AE89-EB9B-6C4B-99F0-ACAED07DB0A9}" dt="2024-12-17T12:30:42.119" v="26" actId="1076"/>
          <ac:spMkLst>
            <pc:docMk/>
            <pc:sldMk cId="0" sldId="267"/>
            <ac:spMk id="6" creationId="{00000000-0000-0000-0000-000000000000}"/>
          </ac:spMkLst>
        </pc:spChg>
        <pc:spChg chg="mod">
          <ac:chgData name="Isaia EBONGUE" userId="064fa9da37fff6da" providerId="LiveId" clId="{88A8AE89-EB9B-6C4B-99F0-ACAED07DB0A9}" dt="2024-12-17T12:30:42.119" v="26" actId="1076"/>
          <ac:spMkLst>
            <pc:docMk/>
            <pc:sldMk cId="0" sldId="267"/>
            <ac:spMk id="7" creationId="{00000000-0000-0000-0000-000000000000}"/>
          </ac:spMkLst>
        </pc:spChg>
        <pc:spChg chg="mod">
          <ac:chgData name="Isaia EBONGUE" userId="064fa9da37fff6da" providerId="LiveId" clId="{88A8AE89-EB9B-6C4B-99F0-ACAED07DB0A9}" dt="2024-12-17T12:32:07.511" v="46" actId="1076"/>
          <ac:spMkLst>
            <pc:docMk/>
            <pc:sldMk cId="0" sldId="267"/>
            <ac:spMk id="8" creationId="{00000000-0000-0000-0000-000000000000}"/>
          </ac:spMkLst>
        </pc:spChg>
        <pc:spChg chg="mod">
          <ac:chgData name="Isaia EBONGUE" userId="064fa9da37fff6da" providerId="LiveId" clId="{88A8AE89-EB9B-6C4B-99F0-ACAED07DB0A9}" dt="2024-12-17T12:32:07.511" v="46" actId="1076"/>
          <ac:spMkLst>
            <pc:docMk/>
            <pc:sldMk cId="0" sldId="267"/>
            <ac:spMk id="9" creationId="{00000000-0000-0000-0000-000000000000}"/>
          </ac:spMkLst>
        </pc:spChg>
        <pc:spChg chg="mod">
          <ac:chgData name="Isaia EBONGUE" userId="064fa9da37fff6da" providerId="LiveId" clId="{88A8AE89-EB9B-6C4B-99F0-ACAED07DB0A9}" dt="2024-12-17T12:32:12.194" v="47" actId="1076"/>
          <ac:spMkLst>
            <pc:docMk/>
            <pc:sldMk cId="0" sldId="267"/>
            <ac:spMk id="10" creationId="{00000000-0000-0000-0000-000000000000}"/>
          </ac:spMkLst>
        </pc:spChg>
        <pc:spChg chg="mod">
          <ac:chgData name="Isaia EBONGUE" userId="064fa9da37fff6da" providerId="LiveId" clId="{88A8AE89-EB9B-6C4B-99F0-ACAED07DB0A9}" dt="2024-12-17T12:32:14.278" v="48" actId="1076"/>
          <ac:spMkLst>
            <pc:docMk/>
            <pc:sldMk cId="0" sldId="267"/>
            <ac:spMk id="11" creationId="{00000000-0000-0000-0000-000000000000}"/>
          </ac:spMkLst>
        </pc:spChg>
        <pc:spChg chg="mod">
          <ac:chgData name="Isaia EBONGUE" userId="064fa9da37fff6da" providerId="LiveId" clId="{88A8AE89-EB9B-6C4B-99F0-ACAED07DB0A9}" dt="2024-12-17T12:32:49.745" v="54" actId="1076"/>
          <ac:spMkLst>
            <pc:docMk/>
            <pc:sldMk cId="0" sldId="267"/>
            <ac:spMk id="12" creationId="{00000000-0000-0000-0000-000000000000}"/>
          </ac:spMkLst>
        </pc:spChg>
        <pc:spChg chg="mod">
          <ac:chgData name="Isaia EBONGUE" userId="064fa9da37fff6da" providerId="LiveId" clId="{88A8AE89-EB9B-6C4B-99F0-ACAED07DB0A9}" dt="2024-12-17T12:32:49.745" v="54" actId="1076"/>
          <ac:spMkLst>
            <pc:docMk/>
            <pc:sldMk cId="0" sldId="267"/>
            <ac:spMk id="13" creationId="{00000000-0000-0000-0000-000000000000}"/>
          </ac:spMkLst>
        </pc:spChg>
        <pc:spChg chg="mod">
          <ac:chgData name="Isaia EBONGUE" userId="064fa9da37fff6da" providerId="LiveId" clId="{88A8AE89-EB9B-6C4B-99F0-ACAED07DB0A9}" dt="2024-12-17T12:32:49.745" v="54" actId="1076"/>
          <ac:spMkLst>
            <pc:docMk/>
            <pc:sldMk cId="0" sldId="267"/>
            <ac:spMk id="14" creationId="{00000000-0000-0000-0000-000000000000}"/>
          </ac:spMkLst>
        </pc:spChg>
        <pc:spChg chg="mod">
          <ac:chgData name="Isaia EBONGUE" userId="064fa9da37fff6da" providerId="LiveId" clId="{88A8AE89-EB9B-6C4B-99F0-ACAED07DB0A9}" dt="2024-12-17T12:32:49.745" v="54" actId="1076"/>
          <ac:spMkLst>
            <pc:docMk/>
            <pc:sldMk cId="0" sldId="267"/>
            <ac:spMk id="15" creationId="{00000000-0000-0000-0000-000000000000}"/>
          </ac:spMkLst>
        </pc:spChg>
        <pc:picChg chg="mod">
          <ac:chgData name="Isaia EBONGUE" userId="064fa9da37fff6da" providerId="LiveId" clId="{88A8AE89-EB9B-6C4B-99F0-ACAED07DB0A9}" dt="2024-12-17T12:32:19.512" v="51" actId="1076"/>
          <ac:picMkLst>
            <pc:docMk/>
            <pc:sldMk cId="0" sldId="267"/>
            <ac:picMk id="2" creationId="{00000000-0000-0000-0000-000000000000}"/>
          </ac:picMkLst>
        </pc:picChg>
      </pc:sldChg>
    </pc:docChg>
  </pc:docChgLst>
  <pc:docChgLst>
    <pc:chgData name="Utilisateur invité" providerId="Windows Live" clId="Web-{89C8674B-FEE6-4B74-B2CA-1736A2CC092A}"/>
    <pc:docChg chg="modSld">
      <pc:chgData name="Utilisateur invité" userId="" providerId="Windows Live" clId="Web-{89C8674B-FEE6-4B74-B2CA-1736A2CC092A}" dt="2024-12-17T10:41:31.604" v="8"/>
      <pc:docMkLst>
        <pc:docMk/>
      </pc:docMkLst>
      <pc:sldChg chg="modNotes">
        <pc:chgData name="Utilisateur invité" userId="" providerId="Windows Live" clId="Web-{89C8674B-FEE6-4B74-B2CA-1736A2CC092A}" dt="2024-12-17T10:02:58.317" v="4"/>
        <pc:sldMkLst>
          <pc:docMk/>
          <pc:sldMk cId="0" sldId="260"/>
        </pc:sldMkLst>
      </pc:sldChg>
      <pc:sldChg chg="modNotes">
        <pc:chgData name="Utilisateur invité" userId="" providerId="Windows Live" clId="Web-{89C8674B-FEE6-4B74-B2CA-1736A2CC092A}" dt="2024-12-17T10:41:31.604" v="8"/>
        <pc:sldMkLst>
          <pc:docMk/>
          <pc:sldMk cId="0" sldId="261"/>
        </pc:sldMkLst>
      </pc:sldChg>
      <pc:sldChg chg="modNotes">
        <pc:chgData name="Utilisateur invité" userId="" providerId="Windows Live" clId="Web-{89C8674B-FEE6-4B74-B2CA-1736A2CC092A}" dt="2024-12-17T10:41:19.572" v="5"/>
        <pc:sldMkLst>
          <pc:docMk/>
          <pc:sldMk cId="0" sldId="262"/>
        </pc:sldMkLst>
      </pc:sldChg>
    </pc:docChg>
  </pc:docChgLst>
  <pc:docChgLst>
    <pc:chgData name="arthur savary" userId="5423b935488bb725" providerId="LiveId" clId="{9D01D80F-6684-3C41-8928-709E08E87234}"/>
    <pc:docChg chg="undo custSel modSld">
      <pc:chgData name="arthur savary" userId="5423b935488bb725" providerId="LiveId" clId="{9D01D80F-6684-3C41-8928-709E08E87234}" dt="2024-12-17T12:39:31.849" v="21" actId="1076"/>
      <pc:docMkLst>
        <pc:docMk/>
      </pc:docMkLst>
      <pc:sldChg chg="modNotesTx">
        <pc:chgData name="arthur savary" userId="5423b935488bb725" providerId="LiveId" clId="{9D01D80F-6684-3C41-8928-709E08E87234}" dt="2024-12-16T20:47:56.075" v="0"/>
        <pc:sldMkLst>
          <pc:docMk/>
          <pc:sldMk cId="0" sldId="256"/>
        </pc:sldMkLst>
      </pc:sldChg>
      <pc:sldChg chg="modNotesTx">
        <pc:chgData name="arthur savary" userId="5423b935488bb725" providerId="LiveId" clId="{9D01D80F-6684-3C41-8928-709E08E87234}" dt="2024-12-16T20:48:04.882" v="1"/>
        <pc:sldMkLst>
          <pc:docMk/>
          <pc:sldMk cId="0" sldId="257"/>
        </pc:sldMkLst>
      </pc:sldChg>
      <pc:sldChg chg="modNotesTx">
        <pc:chgData name="arthur savary" userId="5423b935488bb725" providerId="LiveId" clId="{9D01D80F-6684-3C41-8928-709E08E87234}" dt="2024-12-16T20:48:10.140" v="2"/>
        <pc:sldMkLst>
          <pc:docMk/>
          <pc:sldMk cId="0" sldId="258"/>
        </pc:sldMkLst>
      </pc:sldChg>
      <pc:sldChg chg="modNotesTx">
        <pc:chgData name="arthur savary" userId="5423b935488bb725" providerId="LiveId" clId="{9D01D80F-6684-3C41-8928-709E08E87234}" dt="2024-12-16T20:48:16.267" v="3"/>
        <pc:sldMkLst>
          <pc:docMk/>
          <pc:sldMk cId="0" sldId="259"/>
        </pc:sldMkLst>
      </pc:sldChg>
      <pc:sldChg chg="modNotesTx">
        <pc:chgData name="arthur savary" userId="5423b935488bb725" providerId="LiveId" clId="{9D01D80F-6684-3C41-8928-709E08E87234}" dt="2024-12-16T20:48:22.088" v="4"/>
        <pc:sldMkLst>
          <pc:docMk/>
          <pc:sldMk cId="0" sldId="260"/>
        </pc:sldMkLst>
      </pc:sldChg>
      <pc:sldChg chg="modNotesTx">
        <pc:chgData name="arthur savary" userId="5423b935488bb725" providerId="LiveId" clId="{9D01D80F-6684-3C41-8928-709E08E87234}" dt="2024-12-17T12:32:51.713" v="20" actId="20577"/>
        <pc:sldMkLst>
          <pc:docMk/>
          <pc:sldMk cId="0" sldId="261"/>
        </pc:sldMkLst>
      </pc:sldChg>
      <pc:sldChg chg="modNotesTx">
        <pc:chgData name="arthur savary" userId="5423b935488bb725" providerId="LiveId" clId="{9D01D80F-6684-3C41-8928-709E08E87234}" dt="2024-12-16T20:48:31.822" v="6"/>
        <pc:sldMkLst>
          <pc:docMk/>
          <pc:sldMk cId="0" sldId="262"/>
        </pc:sldMkLst>
      </pc:sldChg>
      <pc:sldChg chg="modNotesTx">
        <pc:chgData name="arthur savary" userId="5423b935488bb725" providerId="LiveId" clId="{9D01D80F-6684-3C41-8928-709E08E87234}" dt="2024-12-16T20:48:36.643" v="7"/>
        <pc:sldMkLst>
          <pc:docMk/>
          <pc:sldMk cId="0" sldId="263"/>
        </pc:sldMkLst>
      </pc:sldChg>
      <pc:sldChg chg="modNotesTx">
        <pc:chgData name="arthur savary" userId="5423b935488bb725" providerId="LiveId" clId="{9D01D80F-6684-3C41-8928-709E08E87234}" dt="2024-12-16T20:48:41.465" v="8"/>
        <pc:sldMkLst>
          <pc:docMk/>
          <pc:sldMk cId="0" sldId="264"/>
        </pc:sldMkLst>
      </pc:sldChg>
      <pc:sldChg chg="modNotesTx">
        <pc:chgData name="arthur savary" userId="5423b935488bb725" providerId="LiveId" clId="{9D01D80F-6684-3C41-8928-709E08E87234}" dt="2024-12-16T20:48:53.040" v="9"/>
        <pc:sldMkLst>
          <pc:docMk/>
          <pc:sldMk cId="0" sldId="265"/>
        </pc:sldMkLst>
      </pc:sldChg>
      <pc:sldChg chg="modNotesTx">
        <pc:chgData name="arthur savary" userId="5423b935488bb725" providerId="LiveId" clId="{9D01D80F-6684-3C41-8928-709E08E87234}" dt="2024-12-16T20:48:58.019" v="10"/>
        <pc:sldMkLst>
          <pc:docMk/>
          <pc:sldMk cId="0" sldId="266"/>
        </pc:sldMkLst>
      </pc:sldChg>
      <pc:sldChg chg="modSp mod modNotesTx">
        <pc:chgData name="arthur savary" userId="5423b935488bb725" providerId="LiveId" clId="{9D01D80F-6684-3C41-8928-709E08E87234}" dt="2024-12-17T12:39:31.849" v="21" actId="1076"/>
        <pc:sldMkLst>
          <pc:docMk/>
          <pc:sldMk cId="0" sldId="267"/>
        </pc:sldMkLst>
        <pc:spChg chg="mod">
          <ac:chgData name="arthur savary" userId="5423b935488bb725" providerId="LiveId" clId="{9D01D80F-6684-3C41-8928-709E08E87234}" dt="2024-12-17T12:39:31.849" v="21" actId="1076"/>
          <ac:spMkLst>
            <pc:docMk/>
            <pc:sldMk cId="0" sldId="267"/>
            <ac:spMk id="12" creationId="{00000000-0000-0000-0000-000000000000}"/>
          </ac:spMkLst>
        </pc:spChg>
        <pc:spChg chg="mod">
          <ac:chgData name="arthur savary" userId="5423b935488bb725" providerId="LiveId" clId="{9D01D80F-6684-3C41-8928-709E08E87234}" dt="2024-12-17T12:39:31.849" v="21" actId="1076"/>
          <ac:spMkLst>
            <pc:docMk/>
            <pc:sldMk cId="0" sldId="267"/>
            <ac:spMk id="13" creationId="{00000000-0000-0000-0000-000000000000}"/>
          </ac:spMkLst>
        </pc:spChg>
        <pc:spChg chg="mod">
          <ac:chgData name="arthur savary" userId="5423b935488bb725" providerId="LiveId" clId="{9D01D80F-6684-3C41-8928-709E08E87234}" dt="2024-12-17T12:39:31.849" v="21" actId="1076"/>
          <ac:spMkLst>
            <pc:docMk/>
            <pc:sldMk cId="0" sldId="267"/>
            <ac:spMk id="14" creationId="{00000000-0000-0000-0000-000000000000}"/>
          </ac:spMkLst>
        </pc:spChg>
        <pc:spChg chg="mod">
          <ac:chgData name="arthur savary" userId="5423b935488bb725" providerId="LiveId" clId="{9D01D80F-6684-3C41-8928-709E08E87234}" dt="2024-12-17T12:39:31.849" v="21" actId="1076"/>
          <ac:spMkLst>
            <pc:docMk/>
            <pc:sldMk cId="0" sldId="267"/>
            <ac:spMk id="15" creationId="{00000000-0000-0000-0000-000000000000}"/>
          </ac:spMkLst>
        </pc:spChg>
      </pc:sldChg>
      <pc:sldChg chg="modNotesTx">
        <pc:chgData name="arthur savary" userId="5423b935488bb725" providerId="LiveId" clId="{9D01D80F-6684-3C41-8928-709E08E87234}" dt="2024-12-16T20:49:07.678" v="12"/>
        <pc:sldMkLst>
          <pc:docMk/>
          <pc:sldMk cId="0" sldId="268"/>
        </pc:sldMkLst>
      </pc:sldChg>
      <pc:sldChg chg="modNotesTx">
        <pc:chgData name="arthur savary" userId="5423b935488bb725" providerId="LiveId" clId="{9D01D80F-6684-3C41-8928-709E08E87234}" dt="2024-12-16T20:49:14.190" v="13"/>
        <pc:sldMkLst>
          <pc:docMk/>
          <pc:sldMk cId="0" sldId="269"/>
        </pc:sldMkLst>
      </pc:sldChg>
      <pc:sldChg chg="modNotesTx">
        <pc:chgData name="arthur savary" userId="5423b935488bb725" providerId="LiveId" clId="{9D01D80F-6684-3C41-8928-709E08E87234}" dt="2024-12-16T20:49:19.865" v="14"/>
        <pc:sldMkLst>
          <pc:docMk/>
          <pc:sldMk cId="0" sldId="270"/>
        </pc:sldMkLst>
      </pc:sldChg>
      <pc:sldChg chg="addSp delSp mod modNotesTx">
        <pc:chgData name="arthur savary" userId="5423b935488bb725" providerId="LiveId" clId="{9D01D80F-6684-3C41-8928-709E08E87234}" dt="2024-12-16T20:49:26.351" v="17"/>
        <pc:sldMkLst>
          <pc:docMk/>
          <pc:sldMk cId="0" sldId="271"/>
        </pc:sldMkLst>
        <pc:spChg chg="add del">
          <ac:chgData name="arthur savary" userId="5423b935488bb725" providerId="LiveId" clId="{9D01D80F-6684-3C41-8928-709E08E87234}" dt="2024-12-16T20:49:25.542" v="16" actId="22"/>
          <ac:spMkLst>
            <pc:docMk/>
            <pc:sldMk cId="0" sldId="271"/>
            <ac:spMk id="7" creationId="{A36436CA-54A7-327E-BD4B-CE01A0A65B8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4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Good afternoon today we will  explore how raw data, like RGB color values or musical emotions, can be transformed into meaningful insights that reveal human preferences and emotions. This journey highlights the art of data transformation, bridging the gap between numbers and human experience.</a:t>
            </a:r>
            <a:endParaRPr lang="fr-FR"/>
          </a:p>
          <a:p>
            <a:endParaRPr lang="fr-F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"For the music dataset, our transformation process was equally methodical. We started by selecting 5,000 songs from our larger dataset due to computational constraints. We then restructured the data by creating numerical IDs for artists and genres. A key innovation was the introduction of a mean emotions score, averaging valence, arousal, and dominance. Finally, we developed both univariate and multivariate regression models to predict emotional impact."</a:t>
            </a:r>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 numbers tell a compelling story. Using genre alone as a predictor of emotional response yielded an R-squared value of just 20%. However, when we used artist as the predictor, this jumped to 75% - a dramatic improvement. Individual models predicting valence and dominance achieved R-squared values of 0.80, suggesting strong predictive power. These findings challenge our assumptions about how musical emotions are conveyed and received." With these analytical insights in mind, </a:t>
            </a:r>
            <a:r>
              <a:rPr lang="en-CA" err="1"/>
              <a:t>Isaia</a:t>
            </a:r>
            <a:r>
              <a:rPr lang="en-CA"/>
              <a:t> will show us how they translate into real-world applications and future opportunities.</a:t>
            </a:r>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"Looking at specific emotional dimensions, we found fascinating patterns. 'Sleazy' appeared in 812 songs with medium valence but high arousal. 'Martial' appeared in 583 songs, typically showing low valence but high arousal. 'Sacred' songs demonstrated high valence (6.95) with medium arousal (5.0), while 'Aggressive' tracks showed low valence (3.08) but high arousal (5.87). These patterns reveal how different emotional qualities manifest in measurable ways across musical compositions."</a:t>
            </a:r>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"Let's examine some artists who demonstrated exceptional emotional range in their music. Our scatter plot reveals something fascinating about how artists navigate different emotional territories. Look at this clustering pattern - it shows artists who successfully created both 'sleazy' and 'fierce' music, two seemingly opposite emotional spaces. What's particularly interesting is how these points distribute across both the valence and arousal axes, suggesting these artists aren't just jumping between emotions, but carefully crafting distinct emotional experiences in their music."</a:t>
            </a:r>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"Three artists particularly stood out in our analysis. Kelis maintained remarkably high scores in both valence (5.69) and arousal (5.70) across different emotional territories, showing consistent energy while spanning various moods. PENTAGONIC demonstrated impressive versatility, successfully navigating between 'sleazy' and 'fierce' emotional spaces while maintaining their distinctive sound. </a:t>
            </a:r>
            <a:r>
              <a:rPr lang="en-CA" err="1"/>
              <a:t>Ke$ha</a:t>
            </a:r>
            <a:r>
              <a:rPr lang="en-CA"/>
              <a:t> showed particularly interesting patterns in how she traverses emotional spaces, creating unique emotional fingerprints within her music that set her apart from other artists in our dataset."</a:t>
            </a:r>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"Looking ahead, we see three promising research directions. In fashion, we need to develop more sophisticated color harmony algorithms and investigate how cultural differences influence color preferences. For music, we should analyze lyrics alongside audio features and study how artists' emotional range evolves over time. Perhaps most excitingly, we can explore cross-domain connections - imagine understanding how music preferences might influence fashion choices, or developing AI models that can integrate both visual and auditory emotional cues."</a:t>
            </a:r>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"As we conclude, let's reflect on what these two studies reveal about the relationship between data and human experience. In both cases, we succeeded in quantifying deeply subjective human perceptions into measurable metrics - whether mapping skin tones to seasonal palettes or quantifying emotional responses to music through valence, arousal, and dominance. The patterns we uncovered bridge the gap between individual preference and systematic understanding. This work shows that while human experiences like fashion choices and musical appreciation may feel purely subjective, they follow patterns we can understand and even predict through careful data transformation and analysis. Thank you for your attention. Are there any questions?"</a:t>
            </a:r>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Our first challenge was fashion, where we began with 25,000 entries of RGB values—numbers that simply represented colors. At first, the data felt overwhelming and impersonal, but we turned to color theory, the science behind why certain colors complement each other, to guide our analysis. Through careful transformation, we uncovered intriguing patterns, such as a strong link between skin tones and seasonal color palettes, helping us understand how colors can enhance personal style.</a:t>
            </a:r>
            <a:endParaRPr lang="fr-FR"/>
          </a:p>
          <a:p>
            <a:endParaRPr lang="fr-F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Our second challenge was quantifying emotions in music using a dataset of over 90,000 songs. By moving beyond basic regression to 2D scatter plots, we uncovered that artists, rather than genres, were the primary drivers of emotional impact and identified artists who skillfully bridged opposing emotional territories.</a:t>
            </a:r>
            <a:endParaRPr lang="fr-FR"/>
          </a:p>
          <a:p>
            <a:endParaRPr lang="fr-F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"Let's dive deeper into our fashion dataset. We worked with 25,000 entries exploring relationships between body metrics, skin color, and clothing color compatibility. Our variables included seven key features: height, weight, skin color, and RGB values for shirt and trouser colors. Our objective was ambitious but focused: determine an individual's seasonal palette based on their skin tone and calculate a harmony score that could predict how well certain colors would work together."</a:t>
            </a:r>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 Musical Sentiment Dataset, or </a:t>
            </a:r>
            <a:r>
              <a:rPr lang="en-CA" err="1"/>
              <a:t>MuSe</a:t>
            </a:r>
            <a:r>
              <a:rPr lang="en-CA"/>
              <a:t>, presented a different kind of complexity. With 90,001 songs characterized by valence, arousal, and dominance, we had ten distinct features to work with, including track information, artist details, emotion tags, and sentiment scores. Our goal was to quantify music's emotional influence and predict overall emotion scores - essentially creating a mathematical model for something as subjective as musical feeling.</a:t>
            </a:r>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 transformation of the fashion dataset involved four key steps: converting RGB values to the HLS color space for better alignment with human perception, classifying skin tones into Fair, Light, Medium, and Tan categories, organizing clothing colors into seasonal palettes (Spring, Summer, Autumn, Winter) based on hue and lightness, and creating a scoring system to quantify the compatibility between skin tones and seasonal palettes, transforming subjective color harmony into measurable data. " Now that we understand the foundations of our datasets and transformation processes, Arthur will walk us through our key findings and their practical applications."</a:t>
            </a:r>
            <a:endParaRPr lang="fr-F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Our analysis revealed fascinating patterns in how skin tones interact with seasonal color palettes. Fair skin tones showed particularly high harmony with Summer palettes, scoring 0.9 on our harmony scale. Tan skin tones demonstrated stronger compatibility with Autumn palettes. However, we also uncovered significant dataset imbalances: Fair skin tones were heavily overrepresented with 12,272 samples, compared to just 4,655 for Light and 4,743 for Tan skin tones. </a:t>
            </a:r>
          </a:p>
          <a:p>
            <a:endParaRPr lang="en-CA"/>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"Using Multiple Correspondence Analysis, we discovered complex relationships between various factors in our fashion dataset. This visualization shows how different variables cluster together. Notice how certain skin tones gravitate toward particular seasonal palettes, creating distinct groupings in the data. The distance between points represents their relationship strength - closer points indicate stronger associations. This analysis helped us understand not just individual correlations, but the entire network of relationships between body metrics, gender, skin tones, and color preferences."</a:t>
            </a:r>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"These findings have four key practical applications. First, we can now offer personalized recommendations based on scientific analysis rather than just tradition or intuition. Second, retailers can use this data to inform inventory decisions, ensuring they stock colors that work well for their customer base. Third, this provides a framework for developing AI-driven styling systems. Finally, and perhaps most importantly, our analysis highlights the need for greater diversity awareness in fashion data collection and representation."</a:t>
            </a:r>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28530"/>
            <a:ext cx="7556421" cy="1488519"/>
          </a:xfrm>
          <a:prstGeom prst="rect">
            <a:avLst/>
          </a:prstGeom>
          <a:noFill/>
          <a:ln/>
        </p:spPr>
        <p:txBody>
          <a:bodyPr wrap="square" lIns="0" tIns="0" rIns="0" bIns="0" rtlCol="0" anchor="t"/>
          <a:lstStyle/>
          <a:p>
            <a:pPr marL="0" indent="0">
              <a:lnSpc>
                <a:spcPts val="5850"/>
              </a:lnSpc>
              <a:buNone/>
            </a:pPr>
            <a:r>
              <a:rPr lang="en-US" sz="4650" b="1" kern="0" spc="-94">
                <a:solidFill>
                  <a:srgbClr val="FF8AAF"/>
                </a:solidFill>
                <a:latin typeface="Petrona Bold" pitchFamily="34" charset="0"/>
                <a:ea typeface="Petrona Bold" pitchFamily="34" charset="-122"/>
                <a:cs typeface="Petrona Bold" pitchFamily="34" charset="-120"/>
              </a:rPr>
              <a:t>The Art of Data Transformation</a:t>
            </a:r>
            <a:endParaRPr lang="en-US" sz="4650"/>
          </a:p>
        </p:txBody>
      </p:sp>
      <p:sp>
        <p:nvSpPr>
          <p:cNvPr id="4" name="Text 1"/>
          <p:cNvSpPr/>
          <p:nvPr/>
        </p:nvSpPr>
        <p:spPr>
          <a:xfrm>
            <a:off x="793790" y="4357211"/>
            <a:ext cx="7556421" cy="362903"/>
          </a:xfrm>
          <a:prstGeom prst="rect">
            <a:avLst/>
          </a:prstGeom>
          <a:noFill/>
          <a:ln/>
        </p:spPr>
        <p:txBody>
          <a:bodyPr wrap="none" lIns="0" tIns="0" rIns="0" bIns="0" rtlCol="0" anchor="t"/>
          <a:lstStyle/>
          <a:p>
            <a:pPr marL="0" indent="0">
              <a:lnSpc>
                <a:spcPts val="2850"/>
              </a:lnSpc>
              <a:buNone/>
            </a:pPr>
            <a:r>
              <a:rPr lang="en-US" sz="1750" kern="0" spc="-36">
                <a:solidFill>
                  <a:srgbClr val="E0D6DE"/>
                </a:solidFill>
                <a:latin typeface="Inter" pitchFamily="34" charset="0"/>
                <a:ea typeface="Inter" pitchFamily="34" charset="-122"/>
                <a:cs typeface="Inter" pitchFamily="34" charset="-120"/>
              </a:rPr>
              <a:t>Imagine transforming raw data into insightful stories.</a:t>
            </a:r>
            <a:endParaRPr lang="en-US" sz="1750"/>
          </a:p>
        </p:txBody>
      </p:sp>
      <p:sp>
        <p:nvSpPr>
          <p:cNvPr id="5" name="Text 2"/>
          <p:cNvSpPr/>
          <p:nvPr/>
        </p:nvSpPr>
        <p:spPr>
          <a:xfrm>
            <a:off x="793790" y="4975265"/>
            <a:ext cx="7556421" cy="725805"/>
          </a:xfrm>
          <a:prstGeom prst="rect">
            <a:avLst/>
          </a:prstGeom>
          <a:noFill/>
          <a:ln/>
        </p:spPr>
        <p:txBody>
          <a:bodyPr wrap="square" lIns="0" tIns="0" rIns="0" bIns="0" rtlCol="0" anchor="t"/>
          <a:lstStyle/>
          <a:p>
            <a:pPr marL="0" indent="0">
              <a:lnSpc>
                <a:spcPts val="2850"/>
              </a:lnSpc>
              <a:buNone/>
            </a:pPr>
            <a:r>
              <a:rPr lang="en-US" sz="1750" kern="0" spc="-36">
                <a:solidFill>
                  <a:srgbClr val="E0D6DE"/>
                </a:solidFill>
                <a:latin typeface="Inter" pitchFamily="34" charset="0"/>
                <a:ea typeface="Inter" pitchFamily="34" charset="-122"/>
                <a:cs typeface="Inter" pitchFamily="34" charset="-120"/>
              </a:rPr>
              <a:t>This presentation delves into two diverse datasets, uncovering hidden patterns and generating surprising insights.</a:t>
            </a:r>
            <a:endParaRPr lang="en-US" sz="175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09335" y="632103"/>
            <a:ext cx="5697498" cy="584002"/>
          </a:xfrm>
          <a:prstGeom prst="rect">
            <a:avLst/>
          </a:prstGeom>
          <a:noFill/>
          <a:ln/>
        </p:spPr>
        <p:txBody>
          <a:bodyPr wrap="none" lIns="0" tIns="0" rIns="0" bIns="0" rtlCol="0" anchor="t"/>
          <a:lstStyle/>
          <a:p>
            <a:pPr marL="0" indent="0">
              <a:lnSpc>
                <a:spcPts val="4550"/>
              </a:lnSpc>
              <a:buNone/>
            </a:pPr>
            <a:r>
              <a:rPr lang="en-US" sz="3650" b="1" kern="0" spc="-74">
                <a:solidFill>
                  <a:srgbClr val="FF8AAF"/>
                </a:solidFill>
                <a:latin typeface="Petrona Bold" pitchFamily="34" charset="0"/>
                <a:ea typeface="Petrona Bold" pitchFamily="34" charset="-122"/>
                <a:cs typeface="Petrona Bold" pitchFamily="34" charset="-120"/>
              </a:rPr>
              <a:t>Music Data Transformation</a:t>
            </a:r>
            <a:endParaRPr lang="en-US" sz="3650"/>
          </a:p>
        </p:txBody>
      </p:sp>
      <p:sp>
        <p:nvSpPr>
          <p:cNvPr id="4" name="Shape 1"/>
          <p:cNvSpPr/>
          <p:nvPr/>
        </p:nvSpPr>
        <p:spPr>
          <a:xfrm>
            <a:off x="6364843" y="1483043"/>
            <a:ext cx="22860" cy="6114336"/>
          </a:xfrm>
          <a:prstGeom prst="roundRect">
            <a:avLst>
              <a:gd name="adj" fmla="val 327012"/>
            </a:avLst>
          </a:prstGeom>
          <a:solidFill>
            <a:srgbClr val="48367C"/>
          </a:solidFill>
          <a:ln/>
        </p:spPr>
        <p:txBody>
          <a:bodyPr/>
          <a:lstStyle/>
          <a:p>
            <a:endParaRPr lang="en-US"/>
          </a:p>
        </p:txBody>
      </p:sp>
      <p:sp>
        <p:nvSpPr>
          <p:cNvPr id="5" name="Shape 2"/>
          <p:cNvSpPr/>
          <p:nvPr/>
        </p:nvSpPr>
        <p:spPr>
          <a:xfrm>
            <a:off x="6553617" y="1871901"/>
            <a:ext cx="622935" cy="22860"/>
          </a:xfrm>
          <a:prstGeom prst="roundRect">
            <a:avLst>
              <a:gd name="adj" fmla="val 327012"/>
            </a:avLst>
          </a:prstGeom>
          <a:solidFill>
            <a:srgbClr val="48367C"/>
          </a:solidFill>
          <a:ln/>
        </p:spPr>
        <p:txBody>
          <a:bodyPr/>
          <a:lstStyle/>
          <a:p>
            <a:endParaRPr lang="en-US"/>
          </a:p>
        </p:txBody>
      </p:sp>
      <p:sp>
        <p:nvSpPr>
          <p:cNvPr id="6" name="Shape 3"/>
          <p:cNvSpPr/>
          <p:nvPr/>
        </p:nvSpPr>
        <p:spPr>
          <a:xfrm>
            <a:off x="6176070" y="1683187"/>
            <a:ext cx="400407" cy="400407"/>
          </a:xfrm>
          <a:prstGeom prst="roundRect">
            <a:avLst>
              <a:gd name="adj" fmla="val 18670"/>
            </a:avLst>
          </a:prstGeom>
          <a:solidFill>
            <a:srgbClr val="2F1D63"/>
          </a:solidFill>
          <a:ln w="7620">
            <a:solidFill>
              <a:srgbClr val="48367C"/>
            </a:solidFill>
            <a:prstDash val="solid"/>
          </a:ln>
        </p:spPr>
        <p:txBody>
          <a:bodyPr/>
          <a:lstStyle/>
          <a:p>
            <a:endParaRPr lang="en-US"/>
          </a:p>
        </p:txBody>
      </p:sp>
      <p:sp>
        <p:nvSpPr>
          <p:cNvPr id="7" name="Text 4"/>
          <p:cNvSpPr/>
          <p:nvPr/>
        </p:nvSpPr>
        <p:spPr>
          <a:xfrm>
            <a:off x="6319064" y="1743194"/>
            <a:ext cx="114300" cy="280273"/>
          </a:xfrm>
          <a:prstGeom prst="rect">
            <a:avLst/>
          </a:prstGeom>
          <a:noFill/>
          <a:ln/>
        </p:spPr>
        <p:txBody>
          <a:bodyPr wrap="none" lIns="0" tIns="0" rIns="0" bIns="0" rtlCol="0" anchor="t"/>
          <a:lstStyle/>
          <a:p>
            <a:pPr marL="0" indent="0" algn="ctr">
              <a:lnSpc>
                <a:spcPts val="2200"/>
              </a:lnSpc>
              <a:buNone/>
            </a:pPr>
            <a:r>
              <a:rPr lang="en-US" sz="2200" b="1" kern="0" spc="-44">
                <a:solidFill>
                  <a:srgbClr val="E0D6DE"/>
                </a:solidFill>
                <a:latin typeface="Petrona Bold" pitchFamily="34" charset="0"/>
                <a:ea typeface="Petrona Bold" pitchFamily="34" charset="-122"/>
                <a:cs typeface="Petrona Bold" pitchFamily="34" charset="-120"/>
              </a:rPr>
              <a:t>1</a:t>
            </a:r>
            <a:endParaRPr lang="en-US" sz="2200"/>
          </a:p>
        </p:txBody>
      </p:sp>
      <p:sp>
        <p:nvSpPr>
          <p:cNvPr id="8" name="Text 5"/>
          <p:cNvSpPr/>
          <p:nvPr/>
        </p:nvSpPr>
        <p:spPr>
          <a:xfrm>
            <a:off x="7355205" y="1660922"/>
            <a:ext cx="2336006" cy="291941"/>
          </a:xfrm>
          <a:prstGeom prst="rect">
            <a:avLst/>
          </a:prstGeom>
          <a:noFill/>
          <a:ln/>
        </p:spPr>
        <p:txBody>
          <a:bodyPr wrap="none" lIns="0" tIns="0" rIns="0" bIns="0" rtlCol="0" anchor="t"/>
          <a:lstStyle/>
          <a:p>
            <a:pPr marL="0" indent="0" algn="l">
              <a:lnSpc>
                <a:spcPts val="2250"/>
              </a:lnSpc>
              <a:buNone/>
            </a:pPr>
            <a:r>
              <a:rPr lang="en-US" sz="1800" b="1" kern="0" spc="-37">
                <a:solidFill>
                  <a:srgbClr val="E0D6DE"/>
                </a:solidFill>
                <a:latin typeface="Petrona Bold" pitchFamily="34" charset="0"/>
                <a:ea typeface="Petrona Bold" pitchFamily="34" charset="-122"/>
                <a:cs typeface="Petrona Bold" pitchFamily="34" charset="-120"/>
              </a:rPr>
              <a:t>Sample Selection</a:t>
            </a:r>
            <a:endParaRPr lang="en-US" sz="1800"/>
          </a:p>
        </p:txBody>
      </p:sp>
      <p:sp>
        <p:nvSpPr>
          <p:cNvPr id="9" name="Text 6"/>
          <p:cNvSpPr/>
          <p:nvPr/>
        </p:nvSpPr>
        <p:spPr>
          <a:xfrm>
            <a:off x="7355205" y="2059543"/>
            <a:ext cx="6652260" cy="569595"/>
          </a:xfrm>
          <a:prstGeom prst="rect">
            <a:avLst/>
          </a:prstGeom>
          <a:noFill/>
          <a:ln/>
        </p:spPr>
        <p:txBody>
          <a:bodyPr wrap="square" lIns="0" tIns="0" rIns="0" bIns="0" rtlCol="0" anchor="t"/>
          <a:lstStyle/>
          <a:p>
            <a:pPr marL="0" indent="0" algn="l">
              <a:lnSpc>
                <a:spcPts val="2200"/>
              </a:lnSpc>
              <a:buNone/>
            </a:pPr>
            <a:r>
              <a:rPr lang="en-US" sz="1400" kern="0" spc="-28">
                <a:solidFill>
                  <a:srgbClr val="E0D6DE"/>
                </a:solidFill>
                <a:latin typeface="Inter" pitchFamily="34" charset="0"/>
                <a:ea typeface="Inter" pitchFamily="34" charset="-122"/>
                <a:cs typeface="Inter" pitchFamily="34" charset="-120"/>
              </a:rPr>
              <a:t>Due to computational constraints, we selected a sample of 5,000 songs, a representative subset of the vast musical landscape.</a:t>
            </a:r>
            <a:endParaRPr lang="en-US" sz="1400"/>
          </a:p>
        </p:txBody>
      </p:sp>
      <p:sp>
        <p:nvSpPr>
          <p:cNvPr id="10" name="Shape 7"/>
          <p:cNvSpPr/>
          <p:nvPr/>
        </p:nvSpPr>
        <p:spPr>
          <a:xfrm>
            <a:off x="6553617" y="3373755"/>
            <a:ext cx="622935" cy="22860"/>
          </a:xfrm>
          <a:prstGeom prst="roundRect">
            <a:avLst>
              <a:gd name="adj" fmla="val 327012"/>
            </a:avLst>
          </a:prstGeom>
          <a:solidFill>
            <a:srgbClr val="48367C"/>
          </a:solidFill>
          <a:ln/>
        </p:spPr>
        <p:txBody>
          <a:bodyPr/>
          <a:lstStyle/>
          <a:p>
            <a:endParaRPr lang="en-US"/>
          </a:p>
        </p:txBody>
      </p:sp>
      <p:sp>
        <p:nvSpPr>
          <p:cNvPr id="11" name="Shape 8"/>
          <p:cNvSpPr/>
          <p:nvPr/>
        </p:nvSpPr>
        <p:spPr>
          <a:xfrm>
            <a:off x="6176070" y="3185041"/>
            <a:ext cx="400407" cy="400407"/>
          </a:xfrm>
          <a:prstGeom prst="roundRect">
            <a:avLst>
              <a:gd name="adj" fmla="val 18670"/>
            </a:avLst>
          </a:prstGeom>
          <a:solidFill>
            <a:srgbClr val="2F1D63"/>
          </a:solidFill>
          <a:ln w="7620">
            <a:solidFill>
              <a:srgbClr val="48367C"/>
            </a:solidFill>
            <a:prstDash val="solid"/>
          </a:ln>
        </p:spPr>
        <p:txBody>
          <a:bodyPr/>
          <a:lstStyle/>
          <a:p>
            <a:endParaRPr lang="en-US"/>
          </a:p>
        </p:txBody>
      </p:sp>
      <p:sp>
        <p:nvSpPr>
          <p:cNvPr id="12" name="Text 9"/>
          <p:cNvSpPr/>
          <p:nvPr/>
        </p:nvSpPr>
        <p:spPr>
          <a:xfrm>
            <a:off x="6299537" y="3245048"/>
            <a:ext cx="153353" cy="280273"/>
          </a:xfrm>
          <a:prstGeom prst="rect">
            <a:avLst/>
          </a:prstGeom>
          <a:noFill/>
          <a:ln/>
        </p:spPr>
        <p:txBody>
          <a:bodyPr wrap="none" lIns="0" tIns="0" rIns="0" bIns="0" rtlCol="0" anchor="t"/>
          <a:lstStyle/>
          <a:p>
            <a:pPr marL="0" indent="0" algn="ctr">
              <a:lnSpc>
                <a:spcPts val="2200"/>
              </a:lnSpc>
              <a:buNone/>
            </a:pPr>
            <a:r>
              <a:rPr lang="en-US" sz="2200" b="1" kern="0" spc="-44">
                <a:solidFill>
                  <a:srgbClr val="E0D6DE"/>
                </a:solidFill>
                <a:latin typeface="Petrona Bold" pitchFamily="34" charset="0"/>
                <a:ea typeface="Petrona Bold" pitchFamily="34" charset="-122"/>
                <a:cs typeface="Petrona Bold" pitchFamily="34" charset="-120"/>
              </a:rPr>
              <a:t>2</a:t>
            </a:r>
            <a:endParaRPr lang="en-US" sz="2200"/>
          </a:p>
        </p:txBody>
      </p:sp>
      <p:sp>
        <p:nvSpPr>
          <p:cNvPr id="13" name="Text 10"/>
          <p:cNvSpPr/>
          <p:nvPr/>
        </p:nvSpPr>
        <p:spPr>
          <a:xfrm>
            <a:off x="7355205" y="3162776"/>
            <a:ext cx="2336006" cy="291941"/>
          </a:xfrm>
          <a:prstGeom prst="rect">
            <a:avLst/>
          </a:prstGeom>
          <a:noFill/>
          <a:ln/>
        </p:spPr>
        <p:txBody>
          <a:bodyPr wrap="none" lIns="0" tIns="0" rIns="0" bIns="0" rtlCol="0" anchor="t"/>
          <a:lstStyle/>
          <a:p>
            <a:pPr marL="0" indent="0" algn="l">
              <a:lnSpc>
                <a:spcPts val="2250"/>
              </a:lnSpc>
              <a:buNone/>
            </a:pPr>
            <a:r>
              <a:rPr lang="en-US" sz="1800" b="1" kern="0" spc="-37">
                <a:solidFill>
                  <a:srgbClr val="E0D6DE"/>
                </a:solidFill>
                <a:latin typeface="Petrona Bold" pitchFamily="34" charset="0"/>
                <a:ea typeface="Petrona Bold" pitchFamily="34" charset="-122"/>
                <a:cs typeface="Petrona Bold" pitchFamily="34" charset="-120"/>
              </a:rPr>
              <a:t>Data Restructuring</a:t>
            </a:r>
            <a:endParaRPr lang="en-US" sz="1800"/>
          </a:p>
        </p:txBody>
      </p:sp>
      <p:sp>
        <p:nvSpPr>
          <p:cNvPr id="14" name="Text 11"/>
          <p:cNvSpPr/>
          <p:nvPr/>
        </p:nvSpPr>
        <p:spPr>
          <a:xfrm>
            <a:off x="7355205" y="3561398"/>
            <a:ext cx="6652260" cy="569595"/>
          </a:xfrm>
          <a:prstGeom prst="rect">
            <a:avLst/>
          </a:prstGeom>
          <a:noFill/>
          <a:ln/>
        </p:spPr>
        <p:txBody>
          <a:bodyPr wrap="square" lIns="0" tIns="0" rIns="0" bIns="0" rtlCol="0" anchor="t"/>
          <a:lstStyle/>
          <a:p>
            <a:pPr marL="0" indent="0" algn="l">
              <a:lnSpc>
                <a:spcPts val="2200"/>
              </a:lnSpc>
              <a:buNone/>
            </a:pPr>
            <a:r>
              <a:rPr lang="en-US" sz="1400" kern="0" spc="-28">
                <a:solidFill>
                  <a:srgbClr val="E0D6DE"/>
                </a:solidFill>
                <a:latin typeface="Inter" pitchFamily="34" charset="0"/>
                <a:ea typeface="Inter" pitchFamily="34" charset="-122"/>
                <a:cs typeface="Inter" pitchFamily="34" charset="-120"/>
              </a:rPr>
              <a:t>We assigned numerical IDs to artists and genres for efficient analysis and modeling.</a:t>
            </a:r>
            <a:endParaRPr lang="en-US" sz="1400"/>
          </a:p>
        </p:txBody>
      </p:sp>
      <p:sp>
        <p:nvSpPr>
          <p:cNvPr id="15" name="Shape 12"/>
          <p:cNvSpPr/>
          <p:nvPr/>
        </p:nvSpPr>
        <p:spPr>
          <a:xfrm>
            <a:off x="6553617" y="4875609"/>
            <a:ext cx="622935" cy="22860"/>
          </a:xfrm>
          <a:prstGeom prst="roundRect">
            <a:avLst>
              <a:gd name="adj" fmla="val 327012"/>
            </a:avLst>
          </a:prstGeom>
          <a:solidFill>
            <a:srgbClr val="48367C"/>
          </a:solidFill>
          <a:ln/>
        </p:spPr>
        <p:txBody>
          <a:bodyPr/>
          <a:lstStyle/>
          <a:p>
            <a:endParaRPr lang="en-US"/>
          </a:p>
        </p:txBody>
      </p:sp>
      <p:sp>
        <p:nvSpPr>
          <p:cNvPr id="16" name="Shape 13"/>
          <p:cNvSpPr/>
          <p:nvPr/>
        </p:nvSpPr>
        <p:spPr>
          <a:xfrm>
            <a:off x="6176070" y="4686895"/>
            <a:ext cx="400407" cy="400407"/>
          </a:xfrm>
          <a:prstGeom prst="roundRect">
            <a:avLst>
              <a:gd name="adj" fmla="val 18670"/>
            </a:avLst>
          </a:prstGeom>
          <a:solidFill>
            <a:srgbClr val="2F1D63"/>
          </a:solidFill>
          <a:ln w="7620">
            <a:solidFill>
              <a:srgbClr val="48367C"/>
            </a:solidFill>
            <a:prstDash val="solid"/>
          </a:ln>
        </p:spPr>
        <p:txBody>
          <a:bodyPr/>
          <a:lstStyle/>
          <a:p>
            <a:endParaRPr lang="en-US"/>
          </a:p>
        </p:txBody>
      </p:sp>
      <p:sp>
        <p:nvSpPr>
          <p:cNvPr id="17" name="Text 14"/>
          <p:cNvSpPr/>
          <p:nvPr/>
        </p:nvSpPr>
        <p:spPr>
          <a:xfrm>
            <a:off x="6299775" y="4746903"/>
            <a:ext cx="152995" cy="280273"/>
          </a:xfrm>
          <a:prstGeom prst="rect">
            <a:avLst/>
          </a:prstGeom>
          <a:noFill/>
          <a:ln/>
        </p:spPr>
        <p:txBody>
          <a:bodyPr wrap="none" lIns="0" tIns="0" rIns="0" bIns="0" rtlCol="0" anchor="t"/>
          <a:lstStyle/>
          <a:p>
            <a:pPr marL="0" indent="0" algn="ctr">
              <a:lnSpc>
                <a:spcPts val="2200"/>
              </a:lnSpc>
              <a:buNone/>
            </a:pPr>
            <a:r>
              <a:rPr lang="en-US" sz="2200" b="1" kern="0" spc="-44">
                <a:solidFill>
                  <a:srgbClr val="E0D6DE"/>
                </a:solidFill>
                <a:latin typeface="Petrona Bold" pitchFamily="34" charset="0"/>
                <a:ea typeface="Petrona Bold" pitchFamily="34" charset="-122"/>
                <a:cs typeface="Petrona Bold" pitchFamily="34" charset="-120"/>
              </a:rPr>
              <a:t>3</a:t>
            </a:r>
            <a:endParaRPr lang="en-US" sz="2200"/>
          </a:p>
        </p:txBody>
      </p:sp>
      <p:sp>
        <p:nvSpPr>
          <p:cNvPr id="18" name="Text 15"/>
          <p:cNvSpPr/>
          <p:nvPr/>
        </p:nvSpPr>
        <p:spPr>
          <a:xfrm>
            <a:off x="7355205" y="4664631"/>
            <a:ext cx="2336006" cy="291941"/>
          </a:xfrm>
          <a:prstGeom prst="rect">
            <a:avLst/>
          </a:prstGeom>
          <a:noFill/>
          <a:ln/>
        </p:spPr>
        <p:txBody>
          <a:bodyPr wrap="none" lIns="0" tIns="0" rIns="0" bIns="0" rtlCol="0" anchor="t"/>
          <a:lstStyle/>
          <a:p>
            <a:pPr marL="0" indent="0" algn="l">
              <a:lnSpc>
                <a:spcPts val="2250"/>
              </a:lnSpc>
              <a:buNone/>
            </a:pPr>
            <a:r>
              <a:rPr lang="en-US" sz="1800" b="1" kern="0" spc="-37">
                <a:solidFill>
                  <a:srgbClr val="E0D6DE"/>
                </a:solidFill>
                <a:latin typeface="Petrona Bold" pitchFamily="34" charset="0"/>
                <a:ea typeface="Petrona Bold" pitchFamily="34" charset="-122"/>
                <a:cs typeface="Petrona Bold" pitchFamily="34" charset="-120"/>
              </a:rPr>
              <a:t>New Variable</a:t>
            </a:r>
            <a:endParaRPr lang="en-US" sz="1800"/>
          </a:p>
        </p:txBody>
      </p:sp>
      <p:sp>
        <p:nvSpPr>
          <p:cNvPr id="19" name="Text 16"/>
          <p:cNvSpPr/>
          <p:nvPr/>
        </p:nvSpPr>
        <p:spPr>
          <a:xfrm>
            <a:off x="7355205" y="5063252"/>
            <a:ext cx="6652260" cy="569595"/>
          </a:xfrm>
          <a:prstGeom prst="rect">
            <a:avLst/>
          </a:prstGeom>
          <a:noFill/>
          <a:ln/>
        </p:spPr>
        <p:txBody>
          <a:bodyPr wrap="square" lIns="0" tIns="0" rIns="0" bIns="0" rtlCol="0" anchor="t"/>
          <a:lstStyle/>
          <a:p>
            <a:pPr marL="0" indent="0" algn="l">
              <a:lnSpc>
                <a:spcPts val="2200"/>
              </a:lnSpc>
              <a:buNone/>
            </a:pPr>
            <a:r>
              <a:rPr lang="en-US" sz="1400" kern="0" spc="-28">
                <a:solidFill>
                  <a:srgbClr val="E0D6DE"/>
                </a:solidFill>
                <a:latin typeface="Inter" pitchFamily="34" charset="0"/>
                <a:ea typeface="Inter" pitchFamily="34" charset="-122"/>
                <a:cs typeface="Inter" pitchFamily="34" charset="-120"/>
              </a:rPr>
              <a:t>We introduced a mean emotions score, capturing the average of valence, arousal, and dominance, to provide a comprehensive measure of emotional impact.</a:t>
            </a:r>
            <a:endParaRPr lang="en-US" sz="1400"/>
          </a:p>
        </p:txBody>
      </p:sp>
      <p:sp>
        <p:nvSpPr>
          <p:cNvPr id="20" name="Shape 17"/>
          <p:cNvSpPr/>
          <p:nvPr/>
        </p:nvSpPr>
        <p:spPr>
          <a:xfrm>
            <a:off x="6553617" y="6377464"/>
            <a:ext cx="622935" cy="22860"/>
          </a:xfrm>
          <a:prstGeom prst="roundRect">
            <a:avLst>
              <a:gd name="adj" fmla="val 327012"/>
            </a:avLst>
          </a:prstGeom>
          <a:solidFill>
            <a:srgbClr val="48367C"/>
          </a:solidFill>
          <a:ln/>
        </p:spPr>
        <p:txBody>
          <a:bodyPr/>
          <a:lstStyle/>
          <a:p>
            <a:endParaRPr lang="en-US"/>
          </a:p>
        </p:txBody>
      </p:sp>
      <p:sp>
        <p:nvSpPr>
          <p:cNvPr id="21" name="Shape 18"/>
          <p:cNvSpPr/>
          <p:nvPr/>
        </p:nvSpPr>
        <p:spPr>
          <a:xfrm>
            <a:off x="6176070" y="6188750"/>
            <a:ext cx="400407" cy="400407"/>
          </a:xfrm>
          <a:prstGeom prst="roundRect">
            <a:avLst>
              <a:gd name="adj" fmla="val 18670"/>
            </a:avLst>
          </a:prstGeom>
          <a:solidFill>
            <a:srgbClr val="2F1D63"/>
          </a:solidFill>
          <a:ln w="7620">
            <a:solidFill>
              <a:srgbClr val="48367C"/>
            </a:solidFill>
            <a:prstDash val="solid"/>
          </a:ln>
        </p:spPr>
        <p:txBody>
          <a:bodyPr/>
          <a:lstStyle/>
          <a:p>
            <a:endParaRPr lang="en-US"/>
          </a:p>
        </p:txBody>
      </p:sp>
      <p:sp>
        <p:nvSpPr>
          <p:cNvPr id="22" name="Text 19"/>
          <p:cNvSpPr/>
          <p:nvPr/>
        </p:nvSpPr>
        <p:spPr>
          <a:xfrm>
            <a:off x="6303466" y="6248757"/>
            <a:ext cx="145494" cy="280273"/>
          </a:xfrm>
          <a:prstGeom prst="rect">
            <a:avLst/>
          </a:prstGeom>
          <a:noFill/>
          <a:ln/>
        </p:spPr>
        <p:txBody>
          <a:bodyPr wrap="none" lIns="0" tIns="0" rIns="0" bIns="0" rtlCol="0" anchor="t"/>
          <a:lstStyle/>
          <a:p>
            <a:pPr marL="0" indent="0" algn="ctr">
              <a:lnSpc>
                <a:spcPts val="2200"/>
              </a:lnSpc>
              <a:buNone/>
            </a:pPr>
            <a:r>
              <a:rPr lang="en-US" sz="2200" b="1" kern="0" spc="-44">
                <a:solidFill>
                  <a:srgbClr val="E0D6DE"/>
                </a:solidFill>
                <a:latin typeface="Petrona Bold" pitchFamily="34" charset="0"/>
                <a:ea typeface="Petrona Bold" pitchFamily="34" charset="-122"/>
                <a:cs typeface="Petrona Bold" pitchFamily="34" charset="-120"/>
              </a:rPr>
              <a:t>4</a:t>
            </a:r>
            <a:endParaRPr lang="en-US" sz="2200"/>
          </a:p>
        </p:txBody>
      </p:sp>
      <p:sp>
        <p:nvSpPr>
          <p:cNvPr id="23" name="Text 20"/>
          <p:cNvSpPr/>
          <p:nvPr/>
        </p:nvSpPr>
        <p:spPr>
          <a:xfrm>
            <a:off x="7355205" y="6166485"/>
            <a:ext cx="2336006" cy="291941"/>
          </a:xfrm>
          <a:prstGeom prst="rect">
            <a:avLst/>
          </a:prstGeom>
          <a:noFill/>
          <a:ln/>
        </p:spPr>
        <p:txBody>
          <a:bodyPr wrap="none" lIns="0" tIns="0" rIns="0" bIns="0" rtlCol="0" anchor="t"/>
          <a:lstStyle/>
          <a:p>
            <a:pPr marL="0" indent="0" algn="l">
              <a:lnSpc>
                <a:spcPts val="2250"/>
              </a:lnSpc>
              <a:buNone/>
            </a:pPr>
            <a:r>
              <a:rPr lang="en-US" sz="1800" b="1" kern="0" spc="-37">
                <a:solidFill>
                  <a:srgbClr val="E0D6DE"/>
                </a:solidFill>
                <a:latin typeface="Petrona Bold" pitchFamily="34" charset="0"/>
                <a:ea typeface="Petrona Bold" pitchFamily="34" charset="-122"/>
                <a:cs typeface="Petrona Bold" pitchFamily="34" charset="-120"/>
              </a:rPr>
              <a:t>Regression Models</a:t>
            </a:r>
            <a:endParaRPr lang="en-US" sz="1800"/>
          </a:p>
        </p:txBody>
      </p:sp>
      <p:sp>
        <p:nvSpPr>
          <p:cNvPr id="24" name="Text 21"/>
          <p:cNvSpPr/>
          <p:nvPr/>
        </p:nvSpPr>
        <p:spPr>
          <a:xfrm>
            <a:off x="7355205" y="6565106"/>
            <a:ext cx="6652260" cy="854393"/>
          </a:xfrm>
          <a:prstGeom prst="rect">
            <a:avLst/>
          </a:prstGeom>
          <a:noFill/>
          <a:ln/>
        </p:spPr>
        <p:txBody>
          <a:bodyPr wrap="square" lIns="0" tIns="0" rIns="0" bIns="0" rtlCol="0" anchor="t"/>
          <a:lstStyle/>
          <a:p>
            <a:pPr marL="0" indent="0" algn="l">
              <a:lnSpc>
                <a:spcPts val="2200"/>
              </a:lnSpc>
              <a:buNone/>
            </a:pPr>
            <a:r>
              <a:rPr lang="en-US" sz="1400" kern="0" spc="-28">
                <a:solidFill>
                  <a:srgbClr val="E0D6DE"/>
                </a:solidFill>
                <a:latin typeface="Inter" pitchFamily="34" charset="0"/>
                <a:ea typeface="Inter" pitchFamily="34" charset="-122"/>
                <a:cs typeface="Inter" pitchFamily="34" charset="-120"/>
              </a:rPr>
              <a:t>We developed both univariate and multivariate regression models to predict the emotional impact of music, analyzing the relationship between musical features and emotions.</a:t>
            </a:r>
            <a:endParaRPr lang="en-US"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963341"/>
            <a:ext cx="6148983" cy="744260"/>
          </a:xfrm>
          <a:prstGeom prst="rect">
            <a:avLst/>
          </a:prstGeom>
          <a:noFill/>
          <a:ln/>
        </p:spPr>
        <p:txBody>
          <a:bodyPr wrap="none" lIns="0" tIns="0" rIns="0" bIns="0" rtlCol="0" anchor="t"/>
          <a:lstStyle/>
          <a:p>
            <a:pPr marL="0" indent="0">
              <a:lnSpc>
                <a:spcPts val="5850"/>
              </a:lnSpc>
              <a:buNone/>
            </a:pPr>
            <a:r>
              <a:rPr lang="en-US" sz="4650" b="1" kern="0" spc="-94">
                <a:solidFill>
                  <a:srgbClr val="FF8AAF"/>
                </a:solidFill>
                <a:latin typeface="Petrona Bold" pitchFamily="34" charset="0"/>
                <a:ea typeface="Petrona Bold" pitchFamily="34" charset="-122"/>
                <a:cs typeface="Petrona Bold" pitchFamily="34" charset="-120"/>
              </a:rPr>
              <a:t>Music Dataset Findings</a:t>
            </a:r>
            <a:endParaRPr lang="en-US" sz="4650"/>
          </a:p>
        </p:txBody>
      </p:sp>
      <p:sp>
        <p:nvSpPr>
          <p:cNvPr id="3" name="Text 1"/>
          <p:cNvSpPr/>
          <p:nvPr/>
        </p:nvSpPr>
        <p:spPr>
          <a:xfrm>
            <a:off x="793790" y="3274576"/>
            <a:ext cx="4120753" cy="748427"/>
          </a:xfrm>
          <a:prstGeom prst="rect">
            <a:avLst/>
          </a:prstGeom>
          <a:noFill/>
          <a:ln/>
        </p:spPr>
        <p:txBody>
          <a:bodyPr wrap="none" lIns="0" tIns="0" rIns="0" bIns="0" rtlCol="0" anchor="t"/>
          <a:lstStyle/>
          <a:p>
            <a:pPr marL="0" indent="0" algn="ctr">
              <a:lnSpc>
                <a:spcPts val="5850"/>
              </a:lnSpc>
              <a:buNone/>
            </a:pPr>
            <a:r>
              <a:rPr lang="en-US" sz="5850" b="1" kern="0" spc="-118">
                <a:solidFill>
                  <a:srgbClr val="E0D6DE"/>
                </a:solidFill>
                <a:latin typeface="Petrona Bold" pitchFamily="34" charset="0"/>
                <a:ea typeface="Petrona Bold" pitchFamily="34" charset="-122"/>
                <a:cs typeface="Petrona Bold" pitchFamily="34" charset="-120"/>
              </a:rPr>
              <a:t>20%</a:t>
            </a:r>
            <a:endParaRPr lang="en-US" sz="5850"/>
          </a:p>
        </p:txBody>
      </p:sp>
      <p:sp>
        <p:nvSpPr>
          <p:cNvPr id="4" name="Text 2"/>
          <p:cNvSpPr/>
          <p:nvPr/>
        </p:nvSpPr>
        <p:spPr>
          <a:xfrm>
            <a:off x="1365647" y="4306372"/>
            <a:ext cx="2977039" cy="372070"/>
          </a:xfrm>
          <a:prstGeom prst="rect">
            <a:avLst/>
          </a:prstGeom>
          <a:noFill/>
          <a:ln/>
        </p:spPr>
        <p:txBody>
          <a:bodyPr wrap="none" lIns="0" tIns="0" rIns="0" bIns="0" rtlCol="0" anchor="t"/>
          <a:lstStyle/>
          <a:p>
            <a:pPr marL="0" indent="0" algn="ctr">
              <a:lnSpc>
                <a:spcPts val="2900"/>
              </a:lnSpc>
              <a:buNone/>
            </a:pPr>
            <a:r>
              <a:rPr lang="en-US" sz="2300" b="1" kern="0" spc="-47">
                <a:solidFill>
                  <a:srgbClr val="E0D6DE"/>
                </a:solidFill>
                <a:latin typeface="Petrona Bold" pitchFamily="34" charset="0"/>
                <a:ea typeface="Petrona Bold" pitchFamily="34" charset="-122"/>
                <a:cs typeface="Petrona Bold" pitchFamily="34" charset="-120"/>
              </a:rPr>
              <a:t>Genre</a:t>
            </a:r>
            <a:endParaRPr lang="en-US" sz="2300"/>
          </a:p>
        </p:txBody>
      </p:sp>
      <p:sp>
        <p:nvSpPr>
          <p:cNvPr id="5" name="Text 3"/>
          <p:cNvSpPr/>
          <p:nvPr/>
        </p:nvSpPr>
        <p:spPr>
          <a:xfrm>
            <a:off x="793790" y="4814530"/>
            <a:ext cx="4120753" cy="1088708"/>
          </a:xfrm>
          <a:prstGeom prst="rect">
            <a:avLst/>
          </a:prstGeom>
          <a:noFill/>
          <a:ln/>
        </p:spPr>
        <p:txBody>
          <a:bodyPr wrap="square" lIns="0" tIns="0" rIns="0" bIns="0" rtlCol="0" anchor="t"/>
          <a:lstStyle/>
          <a:p>
            <a:pPr marL="0" indent="0" algn="ctr">
              <a:lnSpc>
                <a:spcPts val="2850"/>
              </a:lnSpc>
              <a:buNone/>
            </a:pPr>
            <a:r>
              <a:rPr lang="en-US" sz="1750" kern="0" spc="-36">
                <a:solidFill>
                  <a:srgbClr val="E0D6DE"/>
                </a:solidFill>
                <a:latin typeface="Inter" pitchFamily="34" charset="0"/>
                <a:ea typeface="Inter" pitchFamily="34" charset="-122"/>
                <a:cs typeface="Inter" pitchFamily="34" charset="-120"/>
              </a:rPr>
              <a:t>Only 20% of the variance in mean emotional impact can be explained by genre alone.</a:t>
            </a:r>
            <a:endParaRPr lang="en-US" sz="1750"/>
          </a:p>
        </p:txBody>
      </p:sp>
      <p:sp>
        <p:nvSpPr>
          <p:cNvPr id="6" name="Text 4"/>
          <p:cNvSpPr/>
          <p:nvPr/>
        </p:nvSpPr>
        <p:spPr>
          <a:xfrm>
            <a:off x="5254704" y="3274576"/>
            <a:ext cx="4120872" cy="748427"/>
          </a:xfrm>
          <a:prstGeom prst="rect">
            <a:avLst/>
          </a:prstGeom>
          <a:noFill/>
          <a:ln/>
        </p:spPr>
        <p:txBody>
          <a:bodyPr wrap="none" lIns="0" tIns="0" rIns="0" bIns="0" rtlCol="0" anchor="t"/>
          <a:lstStyle/>
          <a:p>
            <a:pPr marL="0" indent="0" algn="ctr">
              <a:lnSpc>
                <a:spcPts val="5850"/>
              </a:lnSpc>
              <a:buNone/>
            </a:pPr>
            <a:r>
              <a:rPr lang="en-US" sz="5850" b="1" kern="0" spc="-118">
                <a:solidFill>
                  <a:srgbClr val="E0D6DE"/>
                </a:solidFill>
                <a:latin typeface="Petrona Bold" pitchFamily="34" charset="0"/>
                <a:ea typeface="Petrona Bold" pitchFamily="34" charset="-122"/>
                <a:cs typeface="Petrona Bold" pitchFamily="34" charset="-120"/>
              </a:rPr>
              <a:t>75%</a:t>
            </a:r>
            <a:endParaRPr lang="en-US" sz="5850"/>
          </a:p>
        </p:txBody>
      </p:sp>
      <p:sp>
        <p:nvSpPr>
          <p:cNvPr id="7" name="Text 5"/>
          <p:cNvSpPr/>
          <p:nvPr/>
        </p:nvSpPr>
        <p:spPr>
          <a:xfrm>
            <a:off x="5826562" y="4306372"/>
            <a:ext cx="2977039" cy="372070"/>
          </a:xfrm>
          <a:prstGeom prst="rect">
            <a:avLst/>
          </a:prstGeom>
          <a:noFill/>
          <a:ln/>
        </p:spPr>
        <p:txBody>
          <a:bodyPr wrap="none" lIns="0" tIns="0" rIns="0" bIns="0" rtlCol="0" anchor="t"/>
          <a:lstStyle/>
          <a:p>
            <a:pPr marL="0" indent="0" algn="ctr">
              <a:lnSpc>
                <a:spcPts val="2900"/>
              </a:lnSpc>
              <a:buNone/>
            </a:pPr>
            <a:r>
              <a:rPr lang="en-US" sz="2300" b="1" kern="0" spc="-47">
                <a:solidFill>
                  <a:srgbClr val="E0D6DE"/>
                </a:solidFill>
                <a:latin typeface="Petrona Bold" pitchFamily="34" charset="0"/>
                <a:ea typeface="Petrona Bold" pitchFamily="34" charset="-122"/>
                <a:cs typeface="Petrona Bold" pitchFamily="34" charset="-120"/>
              </a:rPr>
              <a:t>Artist</a:t>
            </a:r>
            <a:endParaRPr lang="en-US" sz="2300"/>
          </a:p>
        </p:txBody>
      </p:sp>
      <p:sp>
        <p:nvSpPr>
          <p:cNvPr id="8" name="Text 6"/>
          <p:cNvSpPr/>
          <p:nvPr/>
        </p:nvSpPr>
        <p:spPr>
          <a:xfrm>
            <a:off x="5254704" y="4814530"/>
            <a:ext cx="4120872" cy="1088708"/>
          </a:xfrm>
          <a:prstGeom prst="rect">
            <a:avLst/>
          </a:prstGeom>
          <a:noFill/>
          <a:ln/>
        </p:spPr>
        <p:txBody>
          <a:bodyPr wrap="square" lIns="0" tIns="0" rIns="0" bIns="0" rtlCol="0" anchor="t"/>
          <a:lstStyle/>
          <a:p>
            <a:pPr marL="0" indent="0" algn="ctr">
              <a:lnSpc>
                <a:spcPts val="2850"/>
              </a:lnSpc>
              <a:buNone/>
            </a:pPr>
            <a:r>
              <a:rPr lang="en-US" sz="1750" kern="0" spc="-36">
                <a:solidFill>
                  <a:srgbClr val="E0D6DE"/>
                </a:solidFill>
                <a:latin typeface="Inter" pitchFamily="34" charset="0"/>
                <a:ea typeface="Inter" pitchFamily="34" charset="-122"/>
                <a:cs typeface="Inter" pitchFamily="34" charset="-120"/>
              </a:rPr>
              <a:t>Artists have a much stronger influence on emotional impact, explaining 75% of the variance.</a:t>
            </a:r>
            <a:endParaRPr lang="en-US" sz="1750"/>
          </a:p>
        </p:txBody>
      </p:sp>
      <p:sp>
        <p:nvSpPr>
          <p:cNvPr id="9" name="Text 7"/>
          <p:cNvSpPr/>
          <p:nvPr/>
        </p:nvSpPr>
        <p:spPr>
          <a:xfrm>
            <a:off x="9715738" y="3274576"/>
            <a:ext cx="4120753" cy="748427"/>
          </a:xfrm>
          <a:prstGeom prst="rect">
            <a:avLst/>
          </a:prstGeom>
          <a:noFill/>
          <a:ln/>
        </p:spPr>
        <p:txBody>
          <a:bodyPr wrap="none" lIns="0" tIns="0" rIns="0" bIns="0" rtlCol="0" anchor="t"/>
          <a:lstStyle/>
          <a:p>
            <a:pPr marL="0" indent="0" algn="ctr">
              <a:lnSpc>
                <a:spcPts val="5850"/>
              </a:lnSpc>
              <a:buNone/>
            </a:pPr>
            <a:r>
              <a:rPr lang="en-US" sz="5850" b="1" kern="0" spc="-118">
                <a:solidFill>
                  <a:srgbClr val="E0D6DE"/>
                </a:solidFill>
                <a:latin typeface="Petrona Bold" pitchFamily="34" charset="0"/>
                <a:ea typeface="Petrona Bold" pitchFamily="34" charset="-122"/>
                <a:cs typeface="Petrona Bold" pitchFamily="34" charset="-120"/>
              </a:rPr>
              <a:t>0.80</a:t>
            </a:r>
            <a:endParaRPr lang="en-US" sz="5850"/>
          </a:p>
        </p:txBody>
      </p:sp>
      <p:sp>
        <p:nvSpPr>
          <p:cNvPr id="10" name="Text 8"/>
          <p:cNvSpPr/>
          <p:nvPr/>
        </p:nvSpPr>
        <p:spPr>
          <a:xfrm>
            <a:off x="10287595" y="4306372"/>
            <a:ext cx="2977039" cy="372070"/>
          </a:xfrm>
          <a:prstGeom prst="rect">
            <a:avLst/>
          </a:prstGeom>
          <a:noFill/>
          <a:ln/>
        </p:spPr>
        <p:txBody>
          <a:bodyPr wrap="none" lIns="0" tIns="0" rIns="0" bIns="0" rtlCol="0" anchor="t"/>
          <a:lstStyle/>
          <a:p>
            <a:pPr marL="0" indent="0" algn="ctr">
              <a:lnSpc>
                <a:spcPts val="2900"/>
              </a:lnSpc>
              <a:buNone/>
            </a:pPr>
            <a:r>
              <a:rPr lang="en-US" sz="2300" b="1" kern="0" spc="-47">
                <a:solidFill>
                  <a:srgbClr val="E0D6DE"/>
                </a:solidFill>
                <a:latin typeface="Petrona Bold" pitchFamily="34" charset="0"/>
                <a:ea typeface="Petrona Bold" pitchFamily="34" charset="-122"/>
                <a:cs typeface="Petrona Bold" pitchFamily="34" charset="-120"/>
              </a:rPr>
              <a:t>R-Squared</a:t>
            </a:r>
            <a:endParaRPr lang="en-US" sz="2300"/>
          </a:p>
        </p:txBody>
      </p:sp>
      <p:sp>
        <p:nvSpPr>
          <p:cNvPr id="11" name="Text 9"/>
          <p:cNvSpPr/>
          <p:nvPr/>
        </p:nvSpPr>
        <p:spPr>
          <a:xfrm>
            <a:off x="9715738" y="4814530"/>
            <a:ext cx="4120753" cy="1451610"/>
          </a:xfrm>
          <a:prstGeom prst="rect">
            <a:avLst/>
          </a:prstGeom>
          <a:noFill/>
          <a:ln/>
        </p:spPr>
        <p:txBody>
          <a:bodyPr wrap="square" lIns="0" tIns="0" rIns="0" bIns="0" rtlCol="0" anchor="t"/>
          <a:lstStyle/>
          <a:p>
            <a:pPr marL="0" indent="0" algn="ctr">
              <a:lnSpc>
                <a:spcPts val="2850"/>
              </a:lnSpc>
              <a:buNone/>
            </a:pPr>
            <a:r>
              <a:rPr lang="en-US" sz="1750" kern="0" spc="-36">
                <a:solidFill>
                  <a:srgbClr val="E0D6DE"/>
                </a:solidFill>
                <a:latin typeface="Inter" pitchFamily="34" charset="0"/>
                <a:ea typeface="Inter" pitchFamily="34" charset="-122"/>
                <a:cs typeface="Inter" pitchFamily="34" charset="-120"/>
              </a:rPr>
              <a:t>Individual models for valence and dominance achieved an R-squared of 0.80, demonstrating a high level of prediction accuracy.</a:t>
            </a:r>
            <a:endParaRPr lang="en-US" sz="175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4184557" y="4190957"/>
            <a:ext cx="5850467" cy="3787969"/>
          </a:xfrm>
          <a:prstGeom prst="rect">
            <a:avLst/>
          </a:prstGeom>
        </p:spPr>
      </p:pic>
      <p:sp>
        <p:nvSpPr>
          <p:cNvPr id="3" name="Text 0"/>
          <p:cNvSpPr/>
          <p:nvPr/>
        </p:nvSpPr>
        <p:spPr>
          <a:xfrm>
            <a:off x="793790" y="546735"/>
            <a:ext cx="7556421" cy="1488519"/>
          </a:xfrm>
          <a:prstGeom prst="rect">
            <a:avLst/>
          </a:prstGeom>
          <a:noFill/>
          <a:ln/>
        </p:spPr>
        <p:txBody>
          <a:bodyPr wrap="square" lIns="0" tIns="0" rIns="0" bIns="0" rtlCol="0" anchor="t"/>
          <a:lstStyle/>
          <a:p>
            <a:pPr marL="0" indent="0">
              <a:lnSpc>
                <a:spcPts val="5850"/>
              </a:lnSpc>
              <a:buNone/>
            </a:pPr>
            <a:r>
              <a:rPr lang="en-US" sz="4650" b="1" kern="0" spc="-94">
                <a:solidFill>
                  <a:srgbClr val="FF8AAF"/>
                </a:solidFill>
                <a:latin typeface="Petrona Bold" pitchFamily="34" charset="0"/>
                <a:ea typeface="Petrona Bold" pitchFamily="34" charset="-122"/>
                <a:cs typeface="Petrona Bold" pitchFamily="34" charset="-120"/>
              </a:rPr>
              <a:t>Emotional Dimensions of Music</a:t>
            </a:r>
            <a:endParaRPr lang="en-US" sz="4650"/>
          </a:p>
        </p:txBody>
      </p:sp>
      <p:sp>
        <p:nvSpPr>
          <p:cNvPr id="4" name="Shape 1"/>
          <p:cNvSpPr/>
          <p:nvPr/>
        </p:nvSpPr>
        <p:spPr>
          <a:xfrm>
            <a:off x="771842" y="2459223"/>
            <a:ext cx="510302" cy="510302"/>
          </a:xfrm>
          <a:prstGeom prst="roundRect">
            <a:avLst>
              <a:gd name="adj" fmla="val 18669"/>
            </a:avLst>
          </a:prstGeom>
          <a:solidFill>
            <a:srgbClr val="2F1D63"/>
          </a:solidFill>
          <a:ln w="7620">
            <a:solidFill>
              <a:srgbClr val="48367C"/>
            </a:solidFill>
            <a:prstDash val="solid"/>
          </a:ln>
        </p:spPr>
        <p:txBody>
          <a:bodyPr/>
          <a:lstStyle/>
          <a:p>
            <a:endParaRPr lang="en-US"/>
          </a:p>
        </p:txBody>
      </p:sp>
      <p:sp>
        <p:nvSpPr>
          <p:cNvPr id="5" name="Text 2"/>
          <p:cNvSpPr/>
          <p:nvPr/>
        </p:nvSpPr>
        <p:spPr>
          <a:xfrm>
            <a:off x="954126" y="2535661"/>
            <a:ext cx="145733" cy="357307"/>
          </a:xfrm>
          <a:prstGeom prst="rect">
            <a:avLst/>
          </a:prstGeom>
          <a:noFill/>
          <a:ln/>
        </p:spPr>
        <p:txBody>
          <a:bodyPr wrap="none" lIns="0" tIns="0" rIns="0" bIns="0" rtlCol="0" anchor="t"/>
          <a:lstStyle/>
          <a:p>
            <a:pPr marL="0" indent="0" algn="ctr">
              <a:lnSpc>
                <a:spcPts val="2800"/>
              </a:lnSpc>
              <a:buNone/>
            </a:pPr>
            <a:r>
              <a:rPr lang="en-US" sz="2800" b="1" kern="0" spc="-56">
                <a:solidFill>
                  <a:srgbClr val="E0D6DE"/>
                </a:solidFill>
                <a:latin typeface="Petrona Bold" pitchFamily="34" charset="0"/>
                <a:ea typeface="Petrona Bold" pitchFamily="34" charset="-122"/>
                <a:cs typeface="Petrona Bold" pitchFamily="34" charset="-120"/>
              </a:rPr>
              <a:t>1</a:t>
            </a:r>
            <a:endParaRPr lang="en-US" sz="2800"/>
          </a:p>
        </p:txBody>
      </p:sp>
      <p:sp>
        <p:nvSpPr>
          <p:cNvPr id="6" name="Text 3"/>
          <p:cNvSpPr/>
          <p:nvPr/>
        </p:nvSpPr>
        <p:spPr>
          <a:xfrm>
            <a:off x="1487984" y="2459223"/>
            <a:ext cx="2927747" cy="372070"/>
          </a:xfrm>
          <a:prstGeom prst="rect">
            <a:avLst/>
          </a:prstGeom>
          <a:noFill/>
          <a:ln/>
        </p:spPr>
        <p:txBody>
          <a:bodyPr wrap="none" lIns="0" tIns="0" rIns="0" bIns="0" rtlCol="0" anchor="t"/>
          <a:lstStyle/>
          <a:p>
            <a:pPr marL="0" indent="0">
              <a:lnSpc>
                <a:spcPts val="2900"/>
              </a:lnSpc>
              <a:buNone/>
            </a:pPr>
            <a:r>
              <a:rPr lang="en-US" sz="2300" b="1" kern="0" spc="-47">
                <a:solidFill>
                  <a:srgbClr val="E0D6DE"/>
                </a:solidFill>
                <a:latin typeface="Petrona Bold" pitchFamily="34" charset="0"/>
                <a:ea typeface="Petrona Bold" pitchFamily="34" charset="-122"/>
                <a:cs typeface="Petrona Bold" pitchFamily="34" charset="-120"/>
              </a:rPr>
              <a:t>Valence</a:t>
            </a:r>
            <a:endParaRPr lang="en-US" sz="2300"/>
          </a:p>
        </p:txBody>
      </p:sp>
      <p:sp>
        <p:nvSpPr>
          <p:cNvPr id="7" name="Text 4"/>
          <p:cNvSpPr/>
          <p:nvPr/>
        </p:nvSpPr>
        <p:spPr>
          <a:xfrm>
            <a:off x="1487984" y="2967381"/>
            <a:ext cx="2927747" cy="1088708"/>
          </a:xfrm>
          <a:prstGeom prst="rect">
            <a:avLst/>
          </a:prstGeom>
          <a:noFill/>
          <a:ln/>
        </p:spPr>
        <p:txBody>
          <a:bodyPr wrap="square" lIns="0" tIns="0" rIns="0" bIns="0" rtlCol="0" anchor="t"/>
          <a:lstStyle/>
          <a:p>
            <a:pPr marL="0" indent="0">
              <a:lnSpc>
                <a:spcPts val="2850"/>
              </a:lnSpc>
              <a:buNone/>
            </a:pPr>
            <a:r>
              <a:rPr lang="en-US" sz="1750" kern="0" spc="-36">
                <a:solidFill>
                  <a:srgbClr val="E0D6DE"/>
                </a:solidFill>
                <a:latin typeface="Inter" pitchFamily="34" charset="0"/>
                <a:ea typeface="Inter" pitchFamily="34" charset="-122"/>
                <a:cs typeface="Inter" pitchFamily="34" charset="-120"/>
              </a:rPr>
              <a:t>Valence measures how positive or negative an emotion is.</a:t>
            </a:r>
            <a:endParaRPr lang="en-US" sz="1750"/>
          </a:p>
        </p:txBody>
      </p:sp>
      <p:sp>
        <p:nvSpPr>
          <p:cNvPr id="8" name="Shape 5"/>
          <p:cNvSpPr/>
          <p:nvPr/>
        </p:nvSpPr>
        <p:spPr>
          <a:xfrm>
            <a:off x="5204032" y="2469810"/>
            <a:ext cx="510302" cy="510302"/>
          </a:xfrm>
          <a:prstGeom prst="roundRect">
            <a:avLst>
              <a:gd name="adj" fmla="val 18669"/>
            </a:avLst>
          </a:prstGeom>
          <a:solidFill>
            <a:srgbClr val="2F1D63"/>
          </a:solidFill>
          <a:ln w="7620">
            <a:solidFill>
              <a:srgbClr val="48367C"/>
            </a:solidFill>
            <a:prstDash val="solid"/>
          </a:ln>
        </p:spPr>
        <p:txBody>
          <a:bodyPr/>
          <a:lstStyle/>
          <a:p>
            <a:endParaRPr lang="en-US"/>
          </a:p>
        </p:txBody>
      </p:sp>
      <p:sp>
        <p:nvSpPr>
          <p:cNvPr id="9" name="Text 6"/>
          <p:cNvSpPr/>
          <p:nvPr/>
        </p:nvSpPr>
        <p:spPr>
          <a:xfrm>
            <a:off x="5361432" y="2546248"/>
            <a:ext cx="195382" cy="357307"/>
          </a:xfrm>
          <a:prstGeom prst="rect">
            <a:avLst/>
          </a:prstGeom>
          <a:noFill/>
          <a:ln/>
        </p:spPr>
        <p:txBody>
          <a:bodyPr wrap="none" lIns="0" tIns="0" rIns="0" bIns="0" rtlCol="0" anchor="t"/>
          <a:lstStyle/>
          <a:p>
            <a:pPr marL="0" indent="0" algn="ctr">
              <a:lnSpc>
                <a:spcPts val="2800"/>
              </a:lnSpc>
              <a:buNone/>
            </a:pPr>
            <a:r>
              <a:rPr lang="en-US" sz="2800" b="1" kern="0" spc="-56">
                <a:solidFill>
                  <a:srgbClr val="E0D6DE"/>
                </a:solidFill>
                <a:latin typeface="Petrona Bold" pitchFamily="34" charset="0"/>
                <a:ea typeface="Petrona Bold" pitchFamily="34" charset="-122"/>
                <a:cs typeface="Petrona Bold" pitchFamily="34" charset="-120"/>
              </a:rPr>
              <a:t>2</a:t>
            </a:r>
            <a:endParaRPr lang="en-US" sz="2800"/>
          </a:p>
        </p:txBody>
      </p:sp>
      <p:sp>
        <p:nvSpPr>
          <p:cNvPr id="10" name="Text 7"/>
          <p:cNvSpPr/>
          <p:nvPr/>
        </p:nvSpPr>
        <p:spPr>
          <a:xfrm>
            <a:off x="6042352" y="2469810"/>
            <a:ext cx="2927747" cy="372070"/>
          </a:xfrm>
          <a:prstGeom prst="rect">
            <a:avLst/>
          </a:prstGeom>
          <a:noFill/>
          <a:ln/>
        </p:spPr>
        <p:txBody>
          <a:bodyPr wrap="none" lIns="0" tIns="0" rIns="0" bIns="0" rtlCol="0" anchor="t"/>
          <a:lstStyle/>
          <a:p>
            <a:pPr marL="0" indent="0">
              <a:lnSpc>
                <a:spcPts val="2900"/>
              </a:lnSpc>
              <a:buNone/>
            </a:pPr>
            <a:r>
              <a:rPr lang="en-US" sz="2300" b="1" kern="0" spc="-47">
                <a:solidFill>
                  <a:srgbClr val="E0D6DE"/>
                </a:solidFill>
                <a:latin typeface="Petrona Bold" pitchFamily="34" charset="0"/>
                <a:ea typeface="Petrona Bold" pitchFamily="34" charset="-122"/>
                <a:cs typeface="Petrona Bold" pitchFamily="34" charset="-120"/>
              </a:rPr>
              <a:t>Arousal</a:t>
            </a:r>
            <a:endParaRPr lang="en-US" sz="2300"/>
          </a:p>
        </p:txBody>
      </p:sp>
      <p:sp>
        <p:nvSpPr>
          <p:cNvPr id="11" name="Text 8"/>
          <p:cNvSpPr/>
          <p:nvPr/>
        </p:nvSpPr>
        <p:spPr>
          <a:xfrm>
            <a:off x="6072405" y="2949936"/>
            <a:ext cx="2927747" cy="1088708"/>
          </a:xfrm>
          <a:prstGeom prst="rect">
            <a:avLst/>
          </a:prstGeom>
          <a:noFill/>
          <a:ln/>
        </p:spPr>
        <p:txBody>
          <a:bodyPr wrap="square" lIns="0" tIns="0" rIns="0" bIns="0" rtlCol="0" anchor="t"/>
          <a:lstStyle/>
          <a:p>
            <a:pPr marL="0" indent="0">
              <a:lnSpc>
                <a:spcPts val="2850"/>
              </a:lnSpc>
              <a:buNone/>
            </a:pPr>
            <a:r>
              <a:rPr lang="en-US" sz="1750" kern="0" spc="-36">
                <a:solidFill>
                  <a:srgbClr val="E0D6DE"/>
                </a:solidFill>
                <a:latin typeface="Inter" pitchFamily="34" charset="0"/>
                <a:ea typeface="Inter" pitchFamily="34" charset="-122"/>
                <a:cs typeface="Inter" pitchFamily="34" charset="-120"/>
              </a:rPr>
              <a:t>Arousal measures how stimulating or exciting an emotion is.</a:t>
            </a:r>
            <a:endParaRPr lang="en-US" sz="1750"/>
          </a:p>
        </p:txBody>
      </p:sp>
      <p:sp>
        <p:nvSpPr>
          <p:cNvPr id="12" name="Shape 9"/>
          <p:cNvSpPr/>
          <p:nvPr/>
        </p:nvSpPr>
        <p:spPr>
          <a:xfrm>
            <a:off x="9636222" y="2443307"/>
            <a:ext cx="510302" cy="510302"/>
          </a:xfrm>
          <a:prstGeom prst="roundRect">
            <a:avLst>
              <a:gd name="adj" fmla="val 18669"/>
            </a:avLst>
          </a:prstGeom>
          <a:solidFill>
            <a:srgbClr val="2F1D63"/>
          </a:solidFill>
          <a:ln w="7620">
            <a:solidFill>
              <a:srgbClr val="48367C"/>
            </a:solidFill>
            <a:prstDash val="solid"/>
          </a:ln>
        </p:spPr>
        <p:txBody>
          <a:bodyPr/>
          <a:lstStyle/>
          <a:p>
            <a:endParaRPr lang="en-US"/>
          </a:p>
        </p:txBody>
      </p:sp>
      <p:sp>
        <p:nvSpPr>
          <p:cNvPr id="13" name="Text 10"/>
          <p:cNvSpPr/>
          <p:nvPr/>
        </p:nvSpPr>
        <p:spPr>
          <a:xfrm>
            <a:off x="9793860" y="2519745"/>
            <a:ext cx="195024" cy="357307"/>
          </a:xfrm>
          <a:prstGeom prst="rect">
            <a:avLst/>
          </a:prstGeom>
          <a:noFill/>
          <a:ln/>
        </p:spPr>
        <p:txBody>
          <a:bodyPr wrap="none" lIns="0" tIns="0" rIns="0" bIns="0" rtlCol="0" anchor="t"/>
          <a:lstStyle/>
          <a:p>
            <a:pPr marL="0" indent="0" algn="ctr">
              <a:lnSpc>
                <a:spcPts val="2800"/>
              </a:lnSpc>
              <a:buNone/>
            </a:pPr>
            <a:r>
              <a:rPr lang="en-US" sz="2800" b="1" kern="0" spc="-56">
                <a:solidFill>
                  <a:srgbClr val="E0D6DE"/>
                </a:solidFill>
                <a:latin typeface="Petrona Bold" pitchFamily="34" charset="0"/>
                <a:ea typeface="Petrona Bold" pitchFamily="34" charset="-122"/>
                <a:cs typeface="Petrona Bold" pitchFamily="34" charset="-120"/>
              </a:rPr>
              <a:t>3</a:t>
            </a:r>
            <a:endParaRPr lang="en-US" sz="2800"/>
          </a:p>
        </p:txBody>
      </p:sp>
      <p:sp>
        <p:nvSpPr>
          <p:cNvPr id="14" name="Text 11"/>
          <p:cNvSpPr/>
          <p:nvPr/>
        </p:nvSpPr>
        <p:spPr>
          <a:xfrm>
            <a:off x="10373338" y="2443307"/>
            <a:ext cx="2977039" cy="372070"/>
          </a:xfrm>
          <a:prstGeom prst="rect">
            <a:avLst/>
          </a:prstGeom>
          <a:noFill/>
          <a:ln/>
        </p:spPr>
        <p:txBody>
          <a:bodyPr wrap="none" lIns="0" tIns="0" rIns="0" bIns="0" rtlCol="0" anchor="t"/>
          <a:lstStyle/>
          <a:p>
            <a:pPr marL="0" indent="0">
              <a:lnSpc>
                <a:spcPts val="2900"/>
              </a:lnSpc>
              <a:buNone/>
            </a:pPr>
            <a:r>
              <a:rPr lang="en-US" sz="2300" b="1" kern="0" spc="-47">
                <a:solidFill>
                  <a:srgbClr val="E0D6DE"/>
                </a:solidFill>
                <a:latin typeface="Petrona Bold" pitchFamily="34" charset="0"/>
                <a:ea typeface="Petrona Bold" pitchFamily="34" charset="-122"/>
                <a:cs typeface="Petrona Bold" pitchFamily="34" charset="-120"/>
              </a:rPr>
              <a:t>Emotion Tags</a:t>
            </a:r>
            <a:endParaRPr lang="en-US" sz="2300"/>
          </a:p>
        </p:txBody>
      </p:sp>
      <p:sp>
        <p:nvSpPr>
          <p:cNvPr id="15" name="Text 12"/>
          <p:cNvSpPr/>
          <p:nvPr/>
        </p:nvSpPr>
        <p:spPr>
          <a:xfrm>
            <a:off x="10415663" y="2891935"/>
            <a:ext cx="4727621" cy="303782"/>
          </a:xfrm>
          <a:prstGeom prst="rect">
            <a:avLst/>
          </a:prstGeom>
          <a:noFill/>
          <a:ln/>
        </p:spPr>
        <p:txBody>
          <a:bodyPr wrap="none" lIns="0" tIns="0" rIns="0" bIns="0" rtlCol="0" anchor="t"/>
          <a:lstStyle/>
          <a:p>
            <a:pPr marL="0" indent="0">
              <a:lnSpc>
                <a:spcPts val="2850"/>
              </a:lnSpc>
              <a:buNone/>
            </a:pPr>
            <a:r>
              <a:rPr lang="en-US" sz="1750" kern="0" spc="-36">
                <a:solidFill>
                  <a:srgbClr val="E0D6DE"/>
                </a:solidFill>
                <a:latin typeface="Inter" pitchFamily="34" charset="0"/>
                <a:ea typeface="Inter" pitchFamily="34" charset="-122"/>
                <a:cs typeface="Inter" pitchFamily="34" charset="-120"/>
              </a:rPr>
              <a:t>Emotion tags describe the overall </a:t>
            </a:r>
          </a:p>
          <a:p>
            <a:pPr marL="0" indent="0">
              <a:lnSpc>
                <a:spcPts val="2850"/>
              </a:lnSpc>
              <a:buNone/>
            </a:pPr>
            <a:r>
              <a:rPr lang="en-US" sz="1750" kern="0" spc="-36">
                <a:solidFill>
                  <a:srgbClr val="E0D6DE"/>
                </a:solidFill>
                <a:latin typeface="Inter" pitchFamily="34" charset="0"/>
                <a:ea typeface="Inter" pitchFamily="34" charset="-122"/>
                <a:cs typeface="Inter" pitchFamily="34" charset="-120"/>
              </a:rPr>
              <a:t>feeling of a piece of music.</a:t>
            </a:r>
            <a:endParaRPr lang="en-US" sz="175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48070" y="589598"/>
            <a:ext cx="8627388" cy="701397"/>
          </a:xfrm>
          <a:prstGeom prst="rect">
            <a:avLst/>
          </a:prstGeom>
          <a:noFill/>
          <a:ln/>
        </p:spPr>
        <p:txBody>
          <a:bodyPr wrap="none" lIns="0" tIns="0" rIns="0" bIns="0" rtlCol="0" anchor="t"/>
          <a:lstStyle/>
          <a:p>
            <a:pPr marL="0" indent="0">
              <a:lnSpc>
                <a:spcPts val="5500"/>
              </a:lnSpc>
              <a:buNone/>
            </a:pPr>
            <a:r>
              <a:rPr lang="en-US" sz="4400" b="1" kern="0" spc="-88">
                <a:solidFill>
                  <a:srgbClr val="FF8AAF"/>
                </a:solidFill>
                <a:latin typeface="Petrona Bold" pitchFamily="34" charset="0"/>
                <a:ea typeface="Petrona Bold" pitchFamily="34" charset="-122"/>
                <a:cs typeface="Petrona Bold" pitchFamily="34" charset="-120"/>
              </a:rPr>
              <a:t>Artists Mastering Emotional Range</a:t>
            </a:r>
            <a:endParaRPr lang="en-US" sz="4400"/>
          </a:p>
        </p:txBody>
      </p:sp>
      <p:sp>
        <p:nvSpPr>
          <p:cNvPr id="3" name="Text 1"/>
          <p:cNvSpPr/>
          <p:nvPr/>
        </p:nvSpPr>
        <p:spPr>
          <a:xfrm>
            <a:off x="748070" y="1803916"/>
            <a:ext cx="3028950" cy="4445318"/>
          </a:xfrm>
          <a:prstGeom prst="rect">
            <a:avLst/>
          </a:prstGeom>
          <a:noFill/>
          <a:ln/>
        </p:spPr>
        <p:txBody>
          <a:bodyPr wrap="square" lIns="0" tIns="0" rIns="0" bIns="0" rtlCol="0" anchor="t"/>
          <a:lstStyle/>
          <a:p>
            <a:pPr marL="0" indent="0">
              <a:lnSpc>
                <a:spcPts val="2650"/>
              </a:lnSpc>
              <a:buNone/>
            </a:pPr>
            <a:r>
              <a:rPr lang="en-US" sz="1650" kern="0" spc="-34">
                <a:solidFill>
                  <a:srgbClr val="E0D6DE"/>
                </a:solidFill>
                <a:latin typeface="Inter" pitchFamily="34" charset="0"/>
                <a:ea typeface="Inter" pitchFamily="34" charset="-122"/>
                <a:cs typeface="Inter" pitchFamily="34" charset="-120"/>
              </a:rPr>
              <a:t>Analyzing artists' emotional range through musical characteristics can reveal their artistry. Our dataset includes a diverse selection of artists, allowing for a comprehensive analysis of different musical styles and emotional expression. By uncovering these patterns, we can better understand how musical choices affect emotional response.</a:t>
            </a:r>
            <a:endParaRPr lang="en-US" sz="1650"/>
          </a:p>
        </p:txBody>
      </p:sp>
      <p:pic>
        <p:nvPicPr>
          <p:cNvPr id="4" name="Image 0" descr="preencoded.png"/>
          <p:cNvPicPr>
            <a:picLocks noChangeAspect="1"/>
          </p:cNvPicPr>
          <p:nvPr/>
        </p:nvPicPr>
        <p:blipFill>
          <a:blip r:embed="rId3"/>
          <a:stretch>
            <a:fillRect/>
          </a:stretch>
        </p:blipFill>
        <p:spPr>
          <a:xfrm>
            <a:off x="4306133" y="1852017"/>
            <a:ext cx="8323421" cy="554747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939403"/>
            <a:ext cx="9154716" cy="744260"/>
          </a:xfrm>
          <a:prstGeom prst="rect">
            <a:avLst/>
          </a:prstGeom>
          <a:noFill/>
          <a:ln/>
        </p:spPr>
        <p:txBody>
          <a:bodyPr wrap="none" lIns="0" tIns="0" rIns="0" bIns="0" rtlCol="0" anchor="t"/>
          <a:lstStyle/>
          <a:p>
            <a:pPr marL="0" indent="0">
              <a:lnSpc>
                <a:spcPts val="5850"/>
              </a:lnSpc>
              <a:buNone/>
            </a:pPr>
            <a:r>
              <a:rPr lang="en-US" sz="4650" b="1" kern="0" spc="-94">
                <a:solidFill>
                  <a:srgbClr val="FF8AAF"/>
                </a:solidFill>
                <a:latin typeface="Petrona Bold" pitchFamily="34" charset="0"/>
                <a:ea typeface="Petrona Bold" pitchFamily="34" charset="-122"/>
                <a:cs typeface="Petrona Bold" pitchFamily="34" charset="-120"/>
              </a:rPr>
              <a:t>Artists Mastering Emotional Range</a:t>
            </a:r>
            <a:endParaRPr lang="en-US" sz="4650"/>
          </a:p>
        </p:txBody>
      </p:sp>
      <p:pic>
        <p:nvPicPr>
          <p:cNvPr id="3" name="Image 0" descr="preencoded.png"/>
          <p:cNvPicPr>
            <a:picLocks noChangeAspect="1"/>
          </p:cNvPicPr>
          <p:nvPr/>
        </p:nvPicPr>
        <p:blipFill>
          <a:blip r:embed="rId3"/>
          <a:stretch>
            <a:fillRect/>
          </a:stretch>
        </p:blipFill>
        <p:spPr>
          <a:xfrm>
            <a:off x="793790" y="2137291"/>
            <a:ext cx="4120753" cy="2546747"/>
          </a:xfrm>
          <a:prstGeom prst="rect">
            <a:avLst/>
          </a:prstGeom>
        </p:spPr>
      </p:pic>
      <p:sp>
        <p:nvSpPr>
          <p:cNvPr id="4" name="Text 1"/>
          <p:cNvSpPr/>
          <p:nvPr/>
        </p:nvSpPr>
        <p:spPr>
          <a:xfrm>
            <a:off x="793790" y="4967526"/>
            <a:ext cx="2977039" cy="372070"/>
          </a:xfrm>
          <a:prstGeom prst="rect">
            <a:avLst/>
          </a:prstGeom>
          <a:noFill/>
          <a:ln/>
        </p:spPr>
        <p:txBody>
          <a:bodyPr wrap="none" lIns="0" tIns="0" rIns="0" bIns="0" rtlCol="0" anchor="t"/>
          <a:lstStyle/>
          <a:p>
            <a:pPr marL="0" indent="0" algn="l">
              <a:lnSpc>
                <a:spcPts val="2900"/>
              </a:lnSpc>
              <a:buNone/>
            </a:pPr>
            <a:r>
              <a:rPr lang="en-US" sz="2300" b="1" kern="0" spc="-47">
                <a:solidFill>
                  <a:srgbClr val="E0D6DE"/>
                </a:solidFill>
                <a:latin typeface="Petrona Bold" pitchFamily="34" charset="0"/>
                <a:ea typeface="Petrona Bold" pitchFamily="34" charset="-122"/>
                <a:cs typeface="Petrona Bold" pitchFamily="34" charset="-120"/>
              </a:rPr>
              <a:t>Kelis</a:t>
            </a:r>
            <a:endParaRPr lang="en-US" sz="2300"/>
          </a:p>
        </p:txBody>
      </p:sp>
      <p:sp>
        <p:nvSpPr>
          <p:cNvPr id="5" name="Text 2"/>
          <p:cNvSpPr/>
          <p:nvPr/>
        </p:nvSpPr>
        <p:spPr>
          <a:xfrm>
            <a:off x="793790" y="5475684"/>
            <a:ext cx="4120753" cy="1814513"/>
          </a:xfrm>
          <a:prstGeom prst="rect">
            <a:avLst/>
          </a:prstGeom>
          <a:noFill/>
          <a:ln/>
        </p:spPr>
        <p:txBody>
          <a:bodyPr wrap="square" lIns="0" tIns="0" rIns="0" bIns="0" rtlCol="0" anchor="t"/>
          <a:lstStyle/>
          <a:p>
            <a:pPr marL="0" indent="0" algn="l">
              <a:lnSpc>
                <a:spcPts val="2850"/>
              </a:lnSpc>
              <a:buNone/>
            </a:pPr>
            <a:r>
              <a:rPr lang="en-US" sz="1750" kern="0" spc="-36">
                <a:solidFill>
                  <a:srgbClr val="E0D6DE"/>
                </a:solidFill>
                <a:latin typeface="Inter" pitchFamily="34" charset="0"/>
                <a:ea typeface="Inter" pitchFamily="34" charset="-122"/>
                <a:cs typeface="Inter" pitchFamily="34" charset="-120"/>
              </a:rPr>
              <a:t>Demonstrates exceptional range through high valence and arousal, particularly evident in her 'sleazy' and 'fierce' tracks that showcase her dynamic performance style.</a:t>
            </a:r>
            <a:endParaRPr lang="en-US" sz="1750"/>
          </a:p>
        </p:txBody>
      </p:sp>
      <p:pic>
        <p:nvPicPr>
          <p:cNvPr id="6" name="Image 1" descr="preencoded.png"/>
          <p:cNvPicPr>
            <a:picLocks noChangeAspect="1"/>
          </p:cNvPicPr>
          <p:nvPr/>
        </p:nvPicPr>
        <p:blipFill>
          <a:blip r:embed="rId4"/>
          <a:stretch>
            <a:fillRect/>
          </a:stretch>
        </p:blipFill>
        <p:spPr>
          <a:xfrm>
            <a:off x="5254704" y="2137291"/>
            <a:ext cx="4120872" cy="2546866"/>
          </a:xfrm>
          <a:prstGeom prst="rect">
            <a:avLst/>
          </a:prstGeom>
        </p:spPr>
      </p:pic>
      <p:sp>
        <p:nvSpPr>
          <p:cNvPr id="7" name="Text 3"/>
          <p:cNvSpPr/>
          <p:nvPr/>
        </p:nvSpPr>
        <p:spPr>
          <a:xfrm>
            <a:off x="5254704" y="4967645"/>
            <a:ext cx="2977039" cy="372070"/>
          </a:xfrm>
          <a:prstGeom prst="rect">
            <a:avLst/>
          </a:prstGeom>
          <a:noFill/>
          <a:ln/>
        </p:spPr>
        <p:txBody>
          <a:bodyPr wrap="none" lIns="0" tIns="0" rIns="0" bIns="0" rtlCol="0" anchor="t"/>
          <a:lstStyle/>
          <a:p>
            <a:pPr marL="0" indent="0" algn="l">
              <a:lnSpc>
                <a:spcPts val="2900"/>
              </a:lnSpc>
              <a:buNone/>
            </a:pPr>
            <a:r>
              <a:rPr lang="en-US" sz="2300" b="1" kern="0" spc="-47">
                <a:solidFill>
                  <a:srgbClr val="E0D6DE"/>
                </a:solidFill>
                <a:latin typeface="Petrona Bold" pitchFamily="34" charset="0"/>
                <a:ea typeface="Petrona Bold" pitchFamily="34" charset="-122"/>
                <a:cs typeface="Petrona Bold" pitchFamily="34" charset="-120"/>
              </a:rPr>
              <a:t>PENTAGONIC</a:t>
            </a:r>
            <a:endParaRPr lang="en-US" sz="2300"/>
          </a:p>
        </p:txBody>
      </p:sp>
      <p:sp>
        <p:nvSpPr>
          <p:cNvPr id="8" name="Text 4"/>
          <p:cNvSpPr/>
          <p:nvPr/>
        </p:nvSpPr>
        <p:spPr>
          <a:xfrm>
            <a:off x="5254704" y="5475803"/>
            <a:ext cx="4120872" cy="1451610"/>
          </a:xfrm>
          <a:prstGeom prst="rect">
            <a:avLst/>
          </a:prstGeom>
          <a:noFill/>
          <a:ln/>
        </p:spPr>
        <p:txBody>
          <a:bodyPr wrap="square" lIns="0" tIns="0" rIns="0" bIns="0" rtlCol="0" anchor="t"/>
          <a:lstStyle/>
          <a:p>
            <a:pPr marL="0" indent="0" algn="l">
              <a:lnSpc>
                <a:spcPts val="2850"/>
              </a:lnSpc>
              <a:buNone/>
            </a:pPr>
            <a:r>
              <a:rPr lang="en-US" sz="1750" kern="0" spc="-36">
                <a:solidFill>
                  <a:srgbClr val="E0D6DE"/>
                </a:solidFill>
                <a:latin typeface="Inter" pitchFamily="34" charset="0"/>
                <a:ea typeface="Inter" pitchFamily="34" charset="-122"/>
                <a:cs typeface="Inter" pitchFamily="34" charset="-120"/>
              </a:rPr>
              <a:t>Shows remarkable versatility in navigating diverse emotional spaces, creating a rich tapestry of musical expressions across their repertoire.</a:t>
            </a:r>
            <a:endParaRPr lang="en-US" sz="1750"/>
          </a:p>
        </p:txBody>
      </p:sp>
      <p:pic>
        <p:nvPicPr>
          <p:cNvPr id="9" name="Image 2" descr="preencoded.png"/>
          <p:cNvPicPr>
            <a:picLocks noChangeAspect="1"/>
          </p:cNvPicPr>
          <p:nvPr/>
        </p:nvPicPr>
        <p:blipFill>
          <a:blip r:embed="rId5"/>
          <a:stretch>
            <a:fillRect/>
          </a:stretch>
        </p:blipFill>
        <p:spPr>
          <a:xfrm>
            <a:off x="9715738" y="2137291"/>
            <a:ext cx="4120753" cy="2546747"/>
          </a:xfrm>
          <a:prstGeom prst="rect">
            <a:avLst/>
          </a:prstGeom>
        </p:spPr>
      </p:pic>
      <p:sp>
        <p:nvSpPr>
          <p:cNvPr id="10" name="Text 5"/>
          <p:cNvSpPr/>
          <p:nvPr/>
        </p:nvSpPr>
        <p:spPr>
          <a:xfrm>
            <a:off x="9715738" y="4967526"/>
            <a:ext cx="2977039" cy="372070"/>
          </a:xfrm>
          <a:prstGeom prst="rect">
            <a:avLst/>
          </a:prstGeom>
          <a:noFill/>
          <a:ln/>
        </p:spPr>
        <p:txBody>
          <a:bodyPr wrap="none" lIns="0" tIns="0" rIns="0" bIns="0" rtlCol="0" anchor="t"/>
          <a:lstStyle/>
          <a:p>
            <a:pPr marL="0" indent="0" algn="l">
              <a:lnSpc>
                <a:spcPts val="2900"/>
              </a:lnSpc>
              <a:buNone/>
            </a:pPr>
            <a:r>
              <a:rPr lang="en-US" sz="2300" b="1" kern="0" spc="-47">
                <a:solidFill>
                  <a:srgbClr val="E0D6DE"/>
                </a:solidFill>
                <a:latin typeface="Petrona Bold" pitchFamily="34" charset="0"/>
                <a:ea typeface="Petrona Bold" pitchFamily="34" charset="-122"/>
                <a:cs typeface="Petrona Bold" pitchFamily="34" charset="-120"/>
              </a:rPr>
              <a:t>Ke$ha</a:t>
            </a:r>
            <a:endParaRPr lang="en-US" sz="2300"/>
          </a:p>
        </p:txBody>
      </p:sp>
      <p:sp>
        <p:nvSpPr>
          <p:cNvPr id="11" name="Text 6"/>
          <p:cNvSpPr/>
          <p:nvPr/>
        </p:nvSpPr>
        <p:spPr>
          <a:xfrm>
            <a:off x="9715738" y="5475684"/>
            <a:ext cx="4120753" cy="1451610"/>
          </a:xfrm>
          <a:prstGeom prst="rect">
            <a:avLst/>
          </a:prstGeom>
          <a:noFill/>
          <a:ln/>
        </p:spPr>
        <p:txBody>
          <a:bodyPr wrap="square" lIns="0" tIns="0" rIns="0" bIns="0" rtlCol="0" anchor="t"/>
          <a:lstStyle/>
          <a:p>
            <a:pPr marL="0" indent="0" algn="l">
              <a:lnSpc>
                <a:spcPts val="2850"/>
              </a:lnSpc>
              <a:buNone/>
            </a:pPr>
            <a:r>
              <a:rPr lang="en-US" sz="1750" kern="0" spc="-36">
                <a:solidFill>
                  <a:srgbClr val="E0D6DE"/>
                </a:solidFill>
                <a:latin typeface="Inter" pitchFamily="34" charset="0"/>
                <a:ea typeface="Inter" pitchFamily="34" charset="-122"/>
                <a:cs typeface="Inter" pitchFamily="34" charset="-120"/>
              </a:rPr>
              <a:t>Exhibits distinctive patterns in emotional expression, crafting a unique artistic signature through her varied musical approaches.</a:t>
            </a:r>
            <a:endParaRPr lang="en-US" sz="175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49035"/>
            <a:ext cx="7143155" cy="744260"/>
          </a:xfrm>
          <a:prstGeom prst="rect">
            <a:avLst/>
          </a:prstGeom>
          <a:noFill/>
          <a:ln/>
        </p:spPr>
        <p:txBody>
          <a:bodyPr wrap="none" lIns="0" tIns="0" rIns="0" bIns="0" rtlCol="0" anchor="t"/>
          <a:lstStyle/>
          <a:p>
            <a:pPr marL="0" indent="0">
              <a:lnSpc>
                <a:spcPts val="5850"/>
              </a:lnSpc>
              <a:buNone/>
            </a:pPr>
            <a:r>
              <a:rPr lang="en-US" sz="4650" b="1" kern="0" spc="-94">
                <a:solidFill>
                  <a:srgbClr val="FF8AAF"/>
                </a:solidFill>
                <a:latin typeface="Petrona Bold" pitchFamily="34" charset="0"/>
                <a:ea typeface="Petrona Bold" pitchFamily="34" charset="-122"/>
                <a:cs typeface="Petrona Bold" pitchFamily="34" charset="-120"/>
              </a:rPr>
              <a:t>Future Research Directions</a:t>
            </a:r>
            <a:endParaRPr lang="en-US" sz="4650"/>
          </a:p>
        </p:txBody>
      </p:sp>
      <p:sp>
        <p:nvSpPr>
          <p:cNvPr id="4" name="Shape 1"/>
          <p:cNvSpPr/>
          <p:nvPr/>
        </p:nvSpPr>
        <p:spPr>
          <a:xfrm>
            <a:off x="6280190" y="1933456"/>
            <a:ext cx="3664863" cy="3154442"/>
          </a:xfrm>
          <a:prstGeom prst="roundRect">
            <a:avLst>
              <a:gd name="adj" fmla="val 3020"/>
            </a:avLst>
          </a:prstGeom>
          <a:solidFill>
            <a:srgbClr val="2F1D63"/>
          </a:solidFill>
          <a:ln w="7620">
            <a:solidFill>
              <a:srgbClr val="48367C"/>
            </a:solidFill>
            <a:prstDash val="solid"/>
          </a:ln>
        </p:spPr>
        <p:txBody>
          <a:bodyPr/>
          <a:lstStyle/>
          <a:p>
            <a:endParaRPr lang="en-US"/>
          </a:p>
        </p:txBody>
      </p:sp>
      <p:sp>
        <p:nvSpPr>
          <p:cNvPr id="5" name="Text 2"/>
          <p:cNvSpPr/>
          <p:nvPr/>
        </p:nvSpPr>
        <p:spPr>
          <a:xfrm>
            <a:off x="6514624" y="2167890"/>
            <a:ext cx="2977039" cy="372070"/>
          </a:xfrm>
          <a:prstGeom prst="rect">
            <a:avLst/>
          </a:prstGeom>
          <a:noFill/>
          <a:ln/>
        </p:spPr>
        <p:txBody>
          <a:bodyPr wrap="none" lIns="0" tIns="0" rIns="0" bIns="0" rtlCol="0" anchor="t"/>
          <a:lstStyle/>
          <a:p>
            <a:pPr marL="0" indent="0">
              <a:lnSpc>
                <a:spcPts val="2900"/>
              </a:lnSpc>
              <a:buNone/>
            </a:pPr>
            <a:r>
              <a:rPr lang="en-US" sz="2300" b="1" kern="0" spc="-47">
                <a:solidFill>
                  <a:srgbClr val="E0D6DE"/>
                </a:solidFill>
                <a:latin typeface="Petrona Bold" pitchFamily="34" charset="0"/>
                <a:ea typeface="Petrona Bold" pitchFamily="34" charset="-122"/>
                <a:cs typeface="Petrona Bold" pitchFamily="34" charset="-120"/>
              </a:rPr>
              <a:t>Fashion</a:t>
            </a:r>
            <a:endParaRPr lang="en-US" sz="2300"/>
          </a:p>
        </p:txBody>
      </p:sp>
      <p:sp>
        <p:nvSpPr>
          <p:cNvPr id="6" name="Text 3"/>
          <p:cNvSpPr/>
          <p:nvPr/>
        </p:nvSpPr>
        <p:spPr>
          <a:xfrm>
            <a:off x="6514624" y="2676049"/>
            <a:ext cx="3195995" cy="2177415"/>
          </a:xfrm>
          <a:prstGeom prst="rect">
            <a:avLst/>
          </a:prstGeom>
          <a:noFill/>
          <a:ln/>
        </p:spPr>
        <p:txBody>
          <a:bodyPr wrap="square" lIns="0" tIns="0" rIns="0" bIns="0" rtlCol="0" anchor="t"/>
          <a:lstStyle/>
          <a:p>
            <a:pPr marL="0" indent="0">
              <a:lnSpc>
                <a:spcPts val="2850"/>
              </a:lnSpc>
              <a:buNone/>
            </a:pPr>
            <a:r>
              <a:rPr lang="en-US" sz="1750" kern="0" spc="-36">
                <a:solidFill>
                  <a:srgbClr val="E0D6DE"/>
                </a:solidFill>
                <a:latin typeface="Inter" pitchFamily="34" charset="0"/>
                <a:ea typeface="Inter" pitchFamily="34" charset="-122"/>
                <a:cs typeface="Inter" pitchFamily="34" charset="-120"/>
              </a:rPr>
              <a:t>Develop sophisticated color harmony algorithms. Investigate cultural differences in color preferences. Explore the impact of fabric textures on color perception.</a:t>
            </a:r>
            <a:endParaRPr lang="en-US" sz="1750"/>
          </a:p>
        </p:txBody>
      </p:sp>
      <p:sp>
        <p:nvSpPr>
          <p:cNvPr id="7" name="Shape 4"/>
          <p:cNvSpPr/>
          <p:nvPr/>
        </p:nvSpPr>
        <p:spPr>
          <a:xfrm>
            <a:off x="10171867" y="1933456"/>
            <a:ext cx="3664863" cy="3154442"/>
          </a:xfrm>
          <a:prstGeom prst="roundRect">
            <a:avLst>
              <a:gd name="adj" fmla="val 3020"/>
            </a:avLst>
          </a:prstGeom>
          <a:solidFill>
            <a:srgbClr val="2F1D63"/>
          </a:solidFill>
          <a:ln w="7620">
            <a:solidFill>
              <a:srgbClr val="48367C"/>
            </a:solidFill>
            <a:prstDash val="solid"/>
          </a:ln>
        </p:spPr>
        <p:txBody>
          <a:bodyPr/>
          <a:lstStyle/>
          <a:p>
            <a:endParaRPr lang="en-US"/>
          </a:p>
        </p:txBody>
      </p:sp>
      <p:sp>
        <p:nvSpPr>
          <p:cNvPr id="8" name="Text 5"/>
          <p:cNvSpPr/>
          <p:nvPr/>
        </p:nvSpPr>
        <p:spPr>
          <a:xfrm>
            <a:off x="10406301" y="2167890"/>
            <a:ext cx="2977039" cy="372070"/>
          </a:xfrm>
          <a:prstGeom prst="rect">
            <a:avLst/>
          </a:prstGeom>
          <a:noFill/>
          <a:ln/>
        </p:spPr>
        <p:txBody>
          <a:bodyPr wrap="none" lIns="0" tIns="0" rIns="0" bIns="0" rtlCol="0" anchor="t"/>
          <a:lstStyle/>
          <a:p>
            <a:pPr marL="0" indent="0">
              <a:lnSpc>
                <a:spcPts val="2900"/>
              </a:lnSpc>
              <a:buNone/>
            </a:pPr>
            <a:r>
              <a:rPr lang="en-US" sz="2300" b="1" kern="0" spc="-47">
                <a:solidFill>
                  <a:srgbClr val="E0D6DE"/>
                </a:solidFill>
                <a:latin typeface="Petrona Bold" pitchFamily="34" charset="0"/>
                <a:ea typeface="Petrona Bold" pitchFamily="34" charset="-122"/>
                <a:cs typeface="Petrona Bold" pitchFamily="34" charset="-120"/>
              </a:rPr>
              <a:t>Music</a:t>
            </a:r>
            <a:endParaRPr lang="en-US" sz="2300"/>
          </a:p>
        </p:txBody>
      </p:sp>
      <p:sp>
        <p:nvSpPr>
          <p:cNvPr id="9" name="Text 6"/>
          <p:cNvSpPr/>
          <p:nvPr/>
        </p:nvSpPr>
        <p:spPr>
          <a:xfrm>
            <a:off x="10406301" y="2676049"/>
            <a:ext cx="3195995" cy="2177415"/>
          </a:xfrm>
          <a:prstGeom prst="rect">
            <a:avLst/>
          </a:prstGeom>
          <a:noFill/>
          <a:ln/>
        </p:spPr>
        <p:txBody>
          <a:bodyPr wrap="square" lIns="0" tIns="0" rIns="0" bIns="0" rtlCol="0" anchor="t"/>
          <a:lstStyle/>
          <a:p>
            <a:pPr marL="0" indent="0">
              <a:lnSpc>
                <a:spcPts val="2850"/>
              </a:lnSpc>
              <a:buNone/>
            </a:pPr>
            <a:r>
              <a:rPr lang="en-US" sz="1750" kern="0" spc="-36">
                <a:solidFill>
                  <a:srgbClr val="E0D6DE"/>
                </a:solidFill>
                <a:latin typeface="Inter" pitchFamily="34" charset="0"/>
                <a:ea typeface="Inter" pitchFamily="34" charset="-122"/>
                <a:cs typeface="Inter" pitchFamily="34" charset="-120"/>
              </a:rPr>
              <a:t>Analyze lyrics alongside audio features. Study the evolution of an artist's emotional range over time. Investigate cross-cultural emotional responses to music.</a:t>
            </a:r>
            <a:endParaRPr lang="en-US" sz="1750"/>
          </a:p>
        </p:txBody>
      </p:sp>
      <p:sp>
        <p:nvSpPr>
          <p:cNvPr id="10" name="Shape 7"/>
          <p:cNvSpPr/>
          <p:nvPr/>
        </p:nvSpPr>
        <p:spPr>
          <a:xfrm>
            <a:off x="6280190" y="5314712"/>
            <a:ext cx="7556421" cy="2065734"/>
          </a:xfrm>
          <a:prstGeom prst="roundRect">
            <a:avLst>
              <a:gd name="adj" fmla="val 4612"/>
            </a:avLst>
          </a:prstGeom>
          <a:solidFill>
            <a:srgbClr val="2F1D63"/>
          </a:solidFill>
          <a:ln w="7620">
            <a:solidFill>
              <a:srgbClr val="48367C"/>
            </a:solidFill>
            <a:prstDash val="solid"/>
          </a:ln>
        </p:spPr>
        <p:txBody>
          <a:bodyPr/>
          <a:lstStyle/>
          <a:p>
            <a:endParaRPr lang="en-US"/>
          </a:p>
        </p:txBody>
      </p:sp>
      <p:sp>
        <p:nvSpPr>
          <p:cNvPr id="11" name="Text 8"/>
          <p:cNvSpPr/>
          <p:nvPr/>
        </p:nvSpPr>
        <p:spPr>
          <a:xfrm>
            <a:off x="6514624" y="5549146"/>
            <a:ext cx="2977039" cy="372070"/>
          </a:xfrm>
          <a:prstGeom prst="rect">
            <a:avLst/>
          </a:prstGeom>
          <a:noFill/>
          <a:ln/>
        </p:spPr>
        <p:txBody>
          <a:bodyPr wrap="none" lIns="0" tIns="0" rIns="0" bIns="0" rtlCol="0" anchor="t"/>
          <a:lstStyle/>
          <a:p>
            <a:pPr marL="0" indent="0">
              <a:lnSpc>
                <a:spcPts val="2900"/>
              </a:lnSpc>
              <a:buNone/>
            </a:pPr>
            <a:r>
              <a:rPr lang="en-US" sz="2300" b="1" kern="0" spc="-47">
                <a:solidFill>
                  <a:srgbClr val="E0D6DE"/>
                </a:solidFill>
                <a:latin typeface="Petrona Bold" pitchFamily="34" charset="0"/>
                <a:ea typeface="Petrona Bold" pitchFamily="34" charset="-122"/>
                <a:cs typeface="Petrona Bold" pitchFamily="34" charset="-120"/>
              </a:rPr>
              <a:t>Cross-Domain</a:t>
            </a:r>
            <a:endParaRPr lang="en-US" sz="2300"/>
          </a:p>
        </p:txBody>
      </p:sp>
      <p:sp>
        <p:nvSpPr>
          <p:cNvPr id="12" name="Text 9"/>
          <p:cNvSpPr/>
          <p:nvPr/>
        </p:nvSpPr>
        <p:spPr>
          <a:xfrm>
            <a:off x="6514624" y="6057305"/>
            <a:ext cx="7087553" cy="1088708"/>
          </a:xfrm>
          <a:prstGeom prst="rect">
            <a:avLst/>
          </a:prstGeom>
          <a:noFill/>
          <a:ln/>
        </p:spPr>
        <p:txBody>
          <a:bodyPr wrap="square" lIns="0" tIns="0" rIns="0" bIns="0" rtlCol="0" anchor="t"/>
          <a:lstStyle/>
          <a:p>
            <a:pPr marL="0" indent="0">
              <a:lnSpc>
                <a:spcPts val="2850"/>
              </a:lnSpc>
              <a:buNone/>
            </a:pPr>
            <a:r>
              <a:rPr lang="en-US" sz="1750" kern="0" spc="-36">
                <a:solidFill>
                  <a:srgbClr val="E0D6DE"/>
                </a:solidFill>
                <a:latin typeface="Inter" pitchFamily="34" charset="0"/>
                <a:ea typeface="Inter" pitchFamily="34" charset="-122"/>
                <a:cs typeface="Inter" pitchFamily="34" charset="-120"/>
              </a:rPr>
              <a:t>Explore connections between music preferences and fashion choices. Develop AI models that integrate visual and auditory emotional cues.</a:t>
            </a:r>
            <a:endParaRPr lang="en-US" sz="175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02725"/>
            <a:ext cx="7556421" cy="1488519"/>
          </a:xfrm>
          <a:prstGeom prst="rect">
            <a:avLst/>
          </a:prstGeom>
          <a:noFill/>
          <a:ln/>
        </p:spPr>
        <p:txBody>
          <a:bodyPr wrap="square" lIns="0" tIns="0" rIns="0" bIns="0" rtlCol="0" anchor="t"/>
          <a:lstStyle/>
          <a:p>
            <a:pPr marL="0" indent="0">
              <a:lnSpc>
                <a:spcPts val="5850"/>
              </a:lnSpc>
              <a:buNone/>
            </a:pPr>
            <a:r>
              <a:rPr lang="en-US" sz="4650" b="1" kern="0" spc="-94">
                <a:solidFill>
                  <a:srgbClr val="FF8AAF"/>
                </a:solidFill>
                <a:latin typeface="Petrona Bold" pitchFamily="34" charset="0"/>
                <a:ea typeface="Petrona Bold" pitchFamily="34" charset="-122"/>
                <a:cs typeface="Petrona Bold" pitchFamily="34" charset="-120"/>
              </a:rPr>
              <a:t>Conclusion: Bridging Data and Human Experience</a:t>
            </a:r>
            <a:endParaRPr lang="en-US" sz="4650"/>
          </a:p>
        </p:txBody>
      </p:sp>
      <p:sp>
        <p:nvSpPr>
          <p:cNvPr id="4" name="Text 1"/>
          <p:cNvSpPr/>
          <p:nvPr/>
        </p:nvSpPr>
        <p:spPr>
          <a:xfrm>
            <a:off x="793790" y="3631406"/>
            <a:ext cx="7556421" cy="1088708"/>
          </a:xfrm>
          <a:prstGeom prst="rect">
            <a:avLst/>
          </a:prstGeom>
          <a:noFill/>
          <a:ln/>
        </p:spPr>
        <p:txBody>
          <a:bodyPr wrap="square" lIns="0" tIns="0" rIns="0" bIns="0" rtlCol="0" anchor="t"/>
          <a:lstStyle/>
          <a:p>
            <a:pPr marL="0" indent="0">
              <a:lnSpc>
                <a:spcPts val="2850"/>
              </a:lnSpc>
              <a:buNone/>
            </a:pPr>
            <a:r>
              <a:rPr lang="en-US" sz="1750" kern="0" spc="-36">
                <a:solidFill>
                  <a:srgbClr val="E0D6DE"/>
                </a:solidFill>
                <a:latin typeface="Inter" pitchFamily="34" charset="0"/>
                <a:ea typeface="Inter" pitchFamily="34" charset="-122"/>
                <a:cs typeface="Inter" pitchFamily="34" charset="-120"/>
              </a:rPr>
              <a:t>Data transformation reveals hidden patterns within human perceptions. By converting subjective experiences into quantifiable data, we gain a deeper understanding of these experiences.</a:t>
            </a:r>
            <a:endParaRPr lang="en-US" sz="1750"/>
          </a:p>
        </p:txBody>
      </p:sp>
      <p:sp>
        <p:nvSpPr>
          <p:cNvPr id="5" name="Text 2"/>
          <p:cNvSpPr/>
          <p:nvPr/>
        </p:nvSpPr>
        <p:spPr>
          <a:xfrm>
            <a:off x="793790" y="4975265"/>
            <a:ext cx="7556421" cy="1451610"/>
          </a:xfrm>
          <a:prstGeom prst="rect">
            <a:avLst/>
          </a:prstGeom>
          <a:noFill/>
          <a:ln/>
        </p:spPr>
        <p:txBody>
          <a:bodyPr wrap="square" lIns="0" tIns="0" rIns="0" bIns="0" rtlCol="0" anchor="t"/>
          <a:lstStyle/>
          <a:p>
            <a:pPr marL="0" indent="0">
              <a:lnSpc>
                <a:spcPts val="2850"/>
              </a:lnSpc>
              <a:buNone/>
            </a:pPr>
            <a:r>
              <a:rPr lang="en-US" sz="1750" kern="0" spc="-36">
                <a:solidFill>
                  <a:srgbClr val="E0D6DE"/>
                </a:solidFill>
                <a:latin typeface="Inter" pitchFamily="34" charset="0"/>
                <a:ea typeface="Inter" pitchFamily="34" charset="-122"/>
                <a:cs typeface="Inter" pitchFamily="34" charset="-120"/>
              </a:rPr>
              <a:t>Our studies demonstrate the effectiveness of this approach. In fashion, we discovered correlations between skin tones and color palettes. In music, we uncovered artists' unique emotional signatures. These findings open new avenues for exploration.</a:t>
            </a:r>
            <a:endParaRPr lang="en-US" sz="175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9136" y="558760"/>
            <a:ext cx="5318879" cy="664726"/>
          </a:xfrm>
          <a:prstGeom prst="rect">
            <a:avLst/>
          </a:prstGeom>
          <a:noFill/>
          <a:ln/>
        </p:spPr>
        <p:txBody>
          <a:bodyPr wrap="none" lIns="0" tIns="0" rIns="0" bIns="0" rtlCol="0" anchor="t"/>
          <a:lstStyle/>
          <a:p>
            <a:pPr marL="0" indent="0">
              <a:lnSpc>
                <a:spcPts val="5200"/>
              </a:lnSpc>
              <a:buNone/>
            </a:pPr>
            <a:r>
              <a:rPr lang="en-US" sz="4150" b="1" kern="0" spc="-84">
                <a:solidFill>
                  <a:srgbClr val="FF8AAF"/>
                </a:solidFill>
                <a:latin typeface="Petrona Bold" pitchFamily="34" charset="0"/>
                <a:ea typeface="Petrona Bold" pitchFamily="34" charset="-122"/>
                <a:cs typeface="Petrona Bold" pitchFamily="34" charset="-120"/>
              </a:rPr>
              <a:t>Fashion Data Journey</a:t>
            </a:r>
            <a:endParaRPr lang="en-US" sz="4150"/>
          </a:p>
        </p:txBody>
      </p:sp>
      <p:pic>
        <p:nvPicPr>
          <p:cNvPr id="4" name="Image 1" descr="preencoded.png"/>
          <p:cNvPicPr>
            <a:picLocks noChangeAspect="1"/>
          </p:cNvPicPr>
          <p:nvPr/>
        </p:nvPicPr>
        <p:blipFill>
          <a:blip r:embed="rId4"/>
          <a:stretch>
            <a:fillRect/>
          </a:stretch>
        </p:blipFill>
        <p:spPr>
          <a:xfrm>
            <a:off x="709136" y="1527334"/>
            <a:ext cx="1013103" cy="1831658"/>
          </a:xfrm>
          <a:prstGeom prst="rect">
            <a:avLst/>
          </a:prstGeom>
        </p:spPr>
      </p:pic>
      <p:sp>
        <p:nvSpPr>
          <p:cNvPr id="5" name="Text 1"/>
          <p:cNvSpPr/>
          <p:nvPr/>
        </p:nvSpPr>
        <p:spPr>
          <a:xfrm>
            <a:off x="2026087" y="1729859"/>
            <a:ext cx="2659380" cy="332423"/>
          </a:xfrm>
          <a:prstGeom prst="rect">
            <a:avLst/>
          </a:prstGeom>
          <a:noFill/>
          <a:ln/>
        </p:spPr>
        <p:txBody>
          <a:bodyPr wrap="none" lIns="0" tIns="0" rIns="0" bIns="0" rtlCol="0" anchor="t"/>
          <a:lstStyle/>
          <a:p>
            <a:pPr marL="0" indent="0" algn="l">
              <a:lnSpc>
                <a:spcPts val="2600"/>
              </a:lnSpc>
              <a:buNone/>
            </a:pPr>
            <a:r>
              <a:rPr lang="en-US" sz="2050" b="1" kern="0" spc="-42">
                <a:solidFill>
                  <a:srgbClr val="E0D6DE"/>
                </a:solidFill>
                <a:latin typeface="Petrona Bold" pitchFamily="34" charset="0"/>
                <a:ea typeface="Petrona Bold" pitchFamily="34" charset="-122"/>
                <a:cs typeface="Petrona Bold" pitchFamily="34" charset="-120"/>
              </a:rPr>
              <a:t>Initial Problem</a:t>
            </a:r>
            <a:endParaRPr lang="en-US" sz="2050"/>
          </a:p>
        </p:txBody>
      </p:sp>
      <p:sp>
        <p:nvSpPr>
          <p:cNvPr id="6" name="Text 2"/>
          <p:cNvSpPr/>
          <p:nvPr/>
        </p:nvSpPr>
        <p:spPr>
          <a:xfrm>
            <a:off x="2026087" y="2183844"/>
            <a:ext cx="6408777" cy="972622"/>
          </a:xfrm>
          <a:prstGeom prst="rect">
            <a:avLst/>
          </a:prstGeom>
          <a:noFill/>
          <a:ln/>
        </p:spPr>
        <p:txBody>
          <a:bodyPr wrap="square" lIns="0" tIns="0" rIns="0" bIns="0" rtlCol="0" anchor="t"/>
          <a:lstStyle/>
          <a:p>
            <a:pPr marL="0" indent="0" algn="l">
              <a:lnSpc>
                <a:spcPts val="2550"/>
              </a:lnSpc>
              <a:buNone/>
            </a:pPr>
            <a:r>
              <a:rPr lang="en-US" sz="1550" kern="0" spc="-32">
                <a:solidFill>
                  <a:srgbClr val="E0D6DE"/>
                </a:solidFill>
                <a:latin typeface="Inter" pitchFamily="34" charset="0"/>
                <a:ea typeface="Inter" pitchFamily="34" charset="-122"/>
                <a:cs typeface="Inter" pitchFamily="34" charset="-120"/>
              </a:rPr>
              <a:t>We started with a dataset of 25,000 entries, each containing raw RGB values. This representation lacked a clear understanding of color harmony.</a:t>
            </a:r>
            <a:endParaRPr lang="en-US" sz="1550"/>
          </a:p>
        </p:txBody>
      </p:sp>
      <p:pic>
        <p:nvPicPr>
          <p:cNvPr id="7" name="Image 2" descr="preencoded.png"/>
          <p:cNvPicPr>
            <a:picLocks noChangeAspect="1"/>
          </p:cNvPicPr>
          <p:nvPr/>
        </p:nvPicPr>
        <p:blipFill>
          <a:blip r:embed="rId5"/>
          <a:stretch>
            <a:fillRect/>
          </a:stretch>
        </p:blipFill>
        <p:spPr>
          <a:xfrm>
            <a:off x="709136" y="3358991"/>
            <a:ext cx="1013103" cy="2155865"/>
          </a:xfrm>
          <a:prstGeom prst="rect">
            <a:avLst/>
          </a:prstGeom>
        </p:spPr>
      </p:pic>
      <p:sp>
        <p:nvSpPr>
          <p:cNvPr id="8" name="Text 3"/>
          <p:cNvSpPr/>
          <p:nvPr/>
        </p:nvSpPr>
        <p:spPr>
          <a:xfrm>
            <a:off x="2026087" y="3561517"/>
            <a:ext cx="2659380" cy="332423"/>
          </a:xfrm>
          <a:prstGeom prst="rect">
            <a:avLst/>
          </a:prstGeom>
          <a:noFill/>
          <a:ln/>
        </p:spPr>
        <p:txBody>
          <a:bodyPr wrap="none" lIns="0" tIns="0" rIns="0" bIns="0" rtlCol="0" anchor="t"/>
          <a:lstStyle/>
          <a:p>
            <a:pPr marL="0" indent="0" algn="l">
              <a:lnSpc>
                <a:spcPts val="2600"/>
              </a:lnSpc>
              <a:buNone/>
            </a:pPr>
            <a:r>
              <a:rPr lang="en-US" sz="2050" b="1" kern="0" spc="-42">
                <a:solidFill>
                  <a:srgbClr val="E0D6DE"/>
                </a:solidFill>
                <a:latin typeface="Petrona Bold" pitchFamily="34" charset="0"/>
                <a:ea typeface="Petrona Bold" pitchFamily="34" charset="-122"/>
                <a:cs typeface="Petrona Bold" pitchFamily="34" charset="-120"/>
              </a:rPr>
              <a:t>Our Process</a:t>
            </a:r>
            <a:endParaRPr lang="en-US" sz="2050"/>
          </a:p>
        </p:txBody>
      </p:sp>
      <p:sp>
        <p:nvSpPr>
          <p:cNvPr id="9" name="Text 4"/>
          <p:cNvSpPr/>
          <p:nvPr/>
        </p:nvSpPr>
        <p:spPr>
          <a:xfrm>
            <a:off x="2026087" y="4015502"/>
            <a:ext cx="6408777" cy="1296829"/>
          </a:xfrm>
          <a:prstGeom prst="rect">
            <a:avLst/>
          </a:prstGeom>
          <a:noFill/>
          <a:ln/>
        </p:spPr>
        <p:txBody>
          <a:bodyPr wrap="square" lIns="0" tIns="0" rIns="0" bIns="0" rtlCol="0" anchor="t"/>
          <a:lstStyle/>
          <a:p>
            <a:pPr marL="0" indent="0" algn="l">
              <a:lnSpc>
                <a:spcPts val="2550"/>
              </a:lnSpc>
              <a:buNone/>
            </a:pPr>
            <a:r>
              <a:rPr lang="en-US" sz="1550" kern="0" spc="-32">
                <a:solidFill>
                  <a:srgbClr val="E0D6DE"/>
                </a:solidFill>
                <a:latin typeface="Inter" pitchFamily="34" charset="0"/>
                <a:ea typeface="Inter" pitchFamily="34" charset="-122"/>
                <a:cs typeface="Inter" pitchFamily="34" charset="-120"/>
              </a:rPr>
              <a:t>To make the data more meaningful, we transformed RGB values into HLS color space. This allowed us to develop a harmony scoring system based on color theory principles, which evaluated the compatibility of different colors.</a:t>
            </a:r>
            <a:endParaRPr lang="en-US" sz="1550"/>
          </a:p>
        </p:txBody>
      </p:sp>
      <p:pic>
        <p:nvPicPr>
          <p:cNvPr id="10" name="Image 3" descr="preencoded.png"/>
          <p:cNvPicPr>
            <a:picLocks noChangeAspect="1"/>
          </p:cNvPicPr>
          <p:nvPr/>
        </p:nvPicPr>
        <p:blipFill>
          <a:blip r:embed="rId6"/>
          <a:stretch>
            <a:fillRect/>
          </a:stretch>
        </p:blipFill>
        <p:spPr>
          <a:xfrm>
            <a:off x="709136" y="5514856"/>
            <a:ext cx="1013103" cy="2155865"/>
          </a:xfrm>
          <a:prstGeom prst="rect">
            <a:avLst/>
          </a:prstGeom>
        </p:spPr>
      </p:pic>
      <p:sp>
        <p:nvSpPr>
          <p:cNvPr id="11" name="Text 5"/>
          <p:cNvSpPr/>
          <p:nvPr/>
        </p:nvSpPr>
        <p:spPr>
          <a:xfrm>
            <a:off x="2026087" y="5717381"/>
            <a:ext cx="2659380" cy="332423"/>
          </a:xfrm>
          <a:prstGeom prst="rect">
            <a:avLst/>
          </a:prstGeom>
          <a:noFill/>
          <a:ln/>
        </p:spPr>
        <p:txBody>
          <a:bodyPr wrap="none" lIns="0" tIns="0" rIns="0" bIns="0" rtlCol="0" anchor="t"/>
          <a:lstStyle/>
          <a:p>
            <a:pPr marL="0" indent="0" algn="l">
              <a:lnSpc>
                <a:spcPts val="2600"/>
              </a:lnSpc>
              <a:buNone/>
            </a:pPr>
            <a:r>
              <a:rPr lang="en-US" sz="2050" b="1" kern="0" spc="-42">
                <a:solidFill>
                  <a:srgbClr val="E0D6DE"/>
                </a:solidFill>
                <a:latin typeface="Petrona Bold" pitchFamily="34" charset="0"/>
                <a:ea typeface="Petrona Bold" pitchFamily="34" charset="-122"/>
                <a:cs typeface="Petrona Bold" pitchFamily="34" charset="-120"/>
              </a:rPr>
              <a:t>Key Discoveries</a:t>
            </a:r>
            <a:endParaRPr lang="en-US" sz="2050"/>
          </a:p>
        </p:txBody>
      </p:sp>
      <p:sp>
        <p:nvSpPr>
          <p:cNvPr id="12" name="Text 6"/>
          <p:cNvSpPr/>
          <p:nvPr/>
        </p:nvSpPr>
        <p:spPr>
          <a:xfrm>
            <a:off x="2026087" y="6171367"/>
            <a:ext cx="6408777" cy="1296829"/>
          </a:xfrm>
          <a:prstGeom prst="rect">
            <a:avLst/>
          </a:prstGeom>
          <a:noFill/>
          <a:ln/>
        </p:spPr>
        <p:txBody>
          <a:bodyPr wrap="square" lIns="0" tIns="0" rIns="0" bIns="0" rtlCol="0" anchor="t"/>
          <a:lstStyle/>
          <a:p>
            <a:pPr marL="0" indent="0" algn="l">
              <a:lnSpc>
                <a:spcPts val="2550"/>
              </a:lnSpc>
              <a:buNone/>
            </a:pPr>
            <a:r>
              <a:rPr lang="en-US" sz="1550" kern="0" spc="-32">
                <a:solidFill>
                  <a:srgbClr val="E0D6DE"/>
                </a:solidFill>
                <a:latin typeface="Inter" pitchFamily="34" charset="0"/>
                <a:ea typeface="Inter" pitchFamily="34" charset="-122"/>
                <a:cs typeface="Inter" pitchFamily="34" charset="-120"/>
              </a:rPr>
              <a:t>This process revealed interesting patterns in the data, such as a strong correlation between fair skin and summer color palettes. We also uncovered limitations within the dataset, particularly a bias toward fair skin tones.</a:t>
            </a:r>
            <a:endParaRPr lang="en-US" sz="155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57927" y="565428"/>
            <a:ext cx="4184928" cy="523042"/>
          </a:xfrm>
          <a:prstGeom prst="rect">
            <a:avLst/>
          </a:prstGeom>
          <a:noFill/>
          <a:ln/>
        </p:spPr>
        <p:txBody>
          <a:bodyPr wrap="none" lIns="0" tIns="0" rIns="0" bIns="0" rtlCol="0" anchor="t"/>
          <a:lstStyle/>
          <a:p>
            <a:pPr marL="0" indent="0">
              <a:lnSpc>
                <a:spcPts val="4100"/>
              </a:lnSpc>
              <a:buNone/>
            </a:pPr>
            <a:r>
              <a:rPr lang="en-US" sz="3250" b="1" kern="0" spc="-66">
                <a:solidFill>
                  <a:srgbClr val="FF8AAF"/>
                </a:solidFill>
                <a:latin typeface="Petrona Bold" pitchFamily="34" charset="0"/>
                <a:ea typeface="Petrona Bold" pitchFamily="34" charset="-122"/>
                <a:cs typeface="Petrona Bold" pitchFamily="34" charset="-120"/>
              </a:rPr>
              <a:t>The Music Evolution</a:t>
            </a:r>
            <a:endParaRPr lang="en-US" sz="3250"/>
          </a:p>
        </p:txBody>
      </p:sp>
      <p:pic>
        <p:nvPicPr>
          <p:cNvPr id="3" name="Image 0" descr="preencoded.png"/>
          <p:cNvPicPr>
            <a:picLocks noChangeAspect="1"/>
          </p:cNvPicPr>
          <p:nvPr/>
        </p:nvPicPr>
        <p:blipFill>
          <a:blip r:embed="rId3"/>
          <a:stretch>
            <a:fillRect/>
          </a:stretch>
        </p:blipFill>
        <p:spPr>
          <a:xfrm>
            <a:off x="557927" y="1407319"/>
            <a:ext cx="6129099" cy="4596765"/>
          </a:xfrm>
          <a:prstGeom prst="rect">
            <a:avLst/>
          </a:prstGeom>
        </p:spPr>
      </p:pic>
      <p:sp>
        <p:nvSpPr>
          <p:cNvPr id="4" name="Shape 1"/>
          <p:cNvSpPr/>
          <p:nvPr/>
        </p:nvSpPr>
        <p:spPr>
          <a:xfrm>
            <a:off x="557927" y="6362700"/>
            <a:ext cx="358616" cy="358616"/>
          </a:xfrm>
          <a:prstGeom prst="roundRect">
            <a:avLst>
              <a:gd name="adj" fmla="val 18672"/>
            </a:avLst>
          </a:prstGeom>
          <a:solidFill>
            <a:srgbClr val="2F1D63"/>
          </a:solidFill>
          <a:ln w="7620">
            <a:solidFill>
              <a:srgbClr val="48367C"/>
            </a:solidFill>
            <a:prstDash val="solid"/>
          </a:ln>
        </p:spPr>
        <p:txBody>
          <a:bodyPr/>
          <a:lstStyle/>
          <a:p>
            <a:endParaRPr lang="en-US"/>
          </a:p>
        </p:txBody>
      </p:sp>
      <p:sp>
        <p:nvSpPr>
          <p:cNvPr id="5" name="Text 2"/>
          <p:cNvSpPr/>
          <p:nvPr/>
        </p:nvSpPr>
        <p:spPr>
          <a:xfrm>
            <a:off x="685919" y="6416397"/>
            <a:ext cx="102513" cy="251103"/>
          </a:xfrm>
          <a:prstGeom prst="rect">
            <a:avLst/>
          </a:prstGeom>
          <a:noFill/>
          <a:ln/>
        </p:spPr>
        <p:txBody>
          <a:bodyPr wrap="none" lIns="0" tIns="0" rIns="0" bIns="0" rtlCol="0" anchor="t"/>
          <a:lstStyle/>
          <a:p>
            <a:pPr marL="0" indent="0" algn="ctr">
              <a:lnSpc>
                <a:spcPts val="1950"/>
              </a:lnSpc>
              <a:buNone/>
            </a:pPr>
            <a:r>
              <a:rPr lang="en-US" sz="1950" b="1" kern="0" spc="-40">
                <a:solidFill>
                  <a:srgbClr val="E0D6DE"/>
                </a:solidFill>
                <a:latin typeface="Petrona Bold" pitchFamily="34" charset="0"/>
                <a:ea typeface="Petrona Bold" pitchFamily="34" charset="-122"/>
                <a:cs typeface="Petrona Bold" pitchFamily="34" charset="-120"/>
              </a:rPr>
              <a:t>1</a:t>
            </a:r>
            <a:endParaRPr lang="en-US" sz="1950"/>
          </a:p>
        </p:txBody>
      </p:sp>
      <p:sp>
        <p:nvSpPr>
          <p:cNvPr id="6" name="Text 3"/>
          <p:cNvSpPr/>
          <p:nvPr/>
        </p:nvSpPr>
        <p:spPr>
          <a:xfrm>
            <a:off x="1075968" y="6362700"/>
            <a:ext cx="2163485" cy="261461"/>
          </a:xfrm>
          <a:prstGeom prst="rect">
            <a:avLst/>
          </a:prstGeom>
          <a:noFill/>
          <a:ln/>
        </p:spPr>
        <p:txBody>
          <a:bodyPr wrap="none" lIns="0" tIns="0" rIns="0" bIns="0" rtlCol="0" anchor="t"/>
          <a:lstStyle/>
          <a:p>
            <a:pPr marL="0" indent="0">
              <a:lnSpc>
                <a:spcPts val="2050"/>
              </a:lnSpc>
              <a:buNone/>
            </a:pPr>
            <a:r>
              <a:rPr lang="en-US" sz="1600" b="1" kern="0" spc="-33">
                <a:solidFill>
                  <a:srgbClr val="E0D6DE"/>
                </a:solidFill>
                <a:latin typeface="Petrona Bold" pitchFamily="34" charset="0"/>
                <a:ea typeface="Petrona Bold" pitchFamily="34" charset="-122"/>
                <a:cs typeface="Petrona Bold" pitchFamily="34" charset="-120"/>
              </a:rPr>
              <a:t>Emotional Fingerprints</a:t>
            </a:r>
            <a:endParaRPr lang="en-US" sz="1600"/>
          </a:p>
        </p:txBody>
      </p:sp>
      <p:sp>
        <p:nvSpPr>
          <p:cNvPr id="7" name="Text 4"/>
          <p:cNvSpPr/>
          <p:nvPr/>
        </p:nvSpPr>
        <p:spPr>
          <a:xfrm>
            <a:off x="1075968" y="6719768"/>
            <a:ext cx="3880485" cy="255032"/>
          </a:xfrm>
          <a:prstGeom prst="rect">
            <a:avLst/>
          </a:prstGeom>
          <a:noFill/>
          <a:ln/>
        </p:spPr>
        <p:txBody>
          <a:bodyPr wrap="none" lIns="0" tIns="0" rIns="0" bIns="0" rtlCol="0" anchor="t"/>
          <a:lstStyle/>
          <a:p>
            <a:pPr marL="0" indent="0">
              <a:lnSpc>
                <a:spcPts val="2000"/>
              </a:lnSpc>
              <a:buNone/>
            </a:pPr>
            <a:r>
              <a:rPr lang="en-US" sz="1250" kern="0" spc="-25">
                <a:solidFill>
                  <a:srgbClr val="E0D6DE"/>
                </a:solidFill>
                <a:latin typeface="Inter" pitchFamily="34" charset="0"/>
                <a:ea typeface="Inter" pitchFamily="34" charset="-122"/>
                <a:cs typeface="Inter" pitchFamily="34" charset="-120"/>
              </a:rPr>
              <a:t>90,001 songs analyzed through 2D scatter plots.</a:t>
            </a:r>
            <a:endParaRPr lang="en-US" sz="1250"/>
          </a:p>
        </p:txBody>
      </p:sp>
      <p:sp>
        <p:nvSpPr>
          <p:cNvPr id="8" name="Shape 5"/>
          <p:cNvSpPr/>
          <p:nvPr/>
        </p:nvSpPr>
        <p:spPr>
          <a:xfrm>
            <a:off x="5115878" y="6362700"/>
            <a:ext cx="358616" cy="358616"/>
          </a:xfrm>
          <a:prstGeom prst="roundRect">
            <a:avLst>
              <a:gd name="adj" fmla="val 18672"/>
            </a:avLst>
          </a:prstGeom>
          <a:solidFill>
            <a:srgbClr val="2F1D63"/>
          </a:solidFill>
          <a:ln w="7620">
            <a:solidFill>
              <a:srgbClr val="48367C"/>
            </a:solidFill>
            <a:prstDash val="solid"/>
          </a:ln>
        </p:spPr>
        <p:txBody>
          <a:bodyPr/>
          <a:lstStyle/>
          <a:p>
            <a:endParaRPr lang="en-US"/>
          </a:p>
        </p:txBody>
      </p:sp>
      <p:sp>
        <p:nvSpPr>
          <p:cNvPr id="9" name="Text 6"/>
          <p:cNvSpPr/>
          <p:nvPr/>
        </p:nvSpPr>
        <p:spPr>
          <a:xfrm>
            <a:off x="5226487" y="6416397"/>
            <a:ext cx="137398" cy="251103"/>
          </a:xfrm>
          <a:prstGeom prst="rect">
            <a:avLst/>
          </a:prstGeom>
          <a:noFill/>
          <a:ln/>
        </p:spPr>
        <p:txBody>
          <a:bodyPr wrap="none" lIns="0" tIns="0" rIns="0" bIns="0" rtlCol="0" anchor="t"/>
          <a:lstStyle/>
          <a:p>
            <a:pPr marL="0" indent="0" algn="ctr">
              <a:lnSpc>
                <a:spcPts val="1950"/>
              </a:lnSpc>
              <a:buNone/>
            </a:pPr>
            <a:r>
              <a:rPr lang="en-US" sz="1950" b="1" kern="0" spc="-40">
                <a:solidFill>
                  <a:srgbClr val="E0D6DE"/>
                </a:solidFill>
                <a:latin typeface="Petrona Bold" pitchFamily="34" charset="0"/>
                <a:ea typeface="Petrona Bold" pitchFamily="34" charset="-122"/>
                <a:cs typeface="Petrona Bold" pitchFamily="34" charset="-120"/>
              </a:rPr>
              <a:t>2</a:t>
            </a:r>
            <a:endParaRPr lang="en-US" sz="1950"/>
          </a:p>
        </p:txBody>
      </p:sp>
      <p:sp>
        <p:nvSpPr>
          <p:cNvPr id="10" name="Text 7"/>
          <p:cNvSpPr/>
          <p:nvPr/>
        </p:nvSpPr>
        <p:spPr>
          <a:xfrm>
            <a:off x="5633918" y="6362700"/>
            <a:ext cx="2154674" cy="261461"/>
          </a:xfrm>
          <a:prstGeom prst="rect">
            <a:avLst/>
          </a:prstGeom>
          <a:noFill/>
          <a:ln/>
        </p:spPr>
        <p:txBody>
          <a:bodyPr wrap="none" lIns="0" tIns="0" rIns="0" bIns="0" rtlCol="0" anchor="t"/>
          <a:lstStyle/>
          <a:p>
            <a:pPr marL="0" indent="0">
              <a:lnSpc>
                <a:spcPts val="2050"/>
              </a:lnSpc>
              <a:buNone/>
            </a:pPr>
            <a:r>
              <a:rPr lang="en-US" sz="1600" b="1" kern="0" spc="-33">
                <a:solidFill>
                  <a:srgbClr val="E0D6DE"/>
                </a:solidFill>
                <a:latin typeface="Petrona Bold" pitchFamily="34" charset="0"/>
                <a:ea typeface="Petrona Bold" pitchFamily="34" charset="-122"/>
                <a:cs typeface="Petrona Bold" pitchFamily="34" charset="-120"/>
              </a:rPr>
              <a:t>Artists Shape Emotions</a:t>
            </a:r>
            <a:endParaRPr lang="en-US" sz="1600"/>
          </a:p>
        </p:txBody>
      </p:sp>
      <p:sp>
        <p:nvSpPr>
          <p:cNvPr id="11" name="Text 8"/>
          <p:cNvSpPr/>
          <p:nvPr/>
        </p:nvSpPr>
        <p:spPr>
          <a:xfrm>
            <a:off x="5633918" y="6719768"/>
            <a:ext cx="3880485" cy="255032"/>
          </a:xfrm>
          <a:prstGeom prst="rect">
            <a:avLst/>
          </a:prstGeom>
          <a:noFill/>
          <a:ln/>
        </p:spPr>
        <p:txBody>
          <a:bodyPr wrap="none" lIns="0" tIns="0" rIns="0" bIns="0" rtlCol="0" anchor="t"/>
          <a:lstStyle/>
          <a:p>
            <a:pPr marL="0" indent="0">
              <a:lnSpc>
                <a:spcPts val="2000"/>
              </a:lnSpc>
              <a:buNone/>
            </a:pPr>
            <a:r>
              <a:rPr lang="en-US" sz="1250" kern="0" spc="-25">
                <a:solidFill>
                  <a:srgbClr val="E0D6DE"/>
                </a:solidFill>
                <a:latin typeface="Inter" pitchFamily="34" charset="0"/>
                <a:ea typeface="Inter" pitchFamily="34" charset="-122"/>
                <a:cs typeface="Inter" pitchFamily="34" charset="-120"/>
              </a:rPr>
              <a:t>Artists have a stronger influence than genres.</a:t>
            </a:r>
            <a:endParaRPr lang="en-US" sz="1250"/>
          </a:p>
        </p:txBody>
      </p:sp>
      <p:sp>
        <p:nvSpPr>
          <p:cNvPr id="12" name="Shape 9"/>
          <p:cNvSpPr/>
          <p:nvPr/>
        </p:nvSpPr>
        <p:spPr>
          <a:xfrm>
            <a:off x="9673828" y="6362700"/>
            <a:ext cx="358616" cy="358616"/>
          </a:xfrm>
          <a:prstGeom prst="roundRect">
            <a:avLst>
              <a:gd name="adj" fmla="val 18672"/>
            </a:avLst>
          </a:prstGeom>
          <a:solidFill>
            <a:srgbClr val="2F1D63"/>
          </a:solidFill>
          <a:ln w="7620">
            <a:solidFill>
              <a:srgbClr val="48367C"/>
            </a:solidFill>
            <a:prstDash val="solid"/>
          </a:ln>
        </p:spPr>
        <p:txBody>
          <a:bodyPr/>
          <a:lstStyle/>
          <a:p>
            <a:endParaRPr lang="en-US"/>
          </a:p>
        </p:txBody>
      </p:sp>
      <p:sp>
        <p:nvSpPr>
          <p:cNvPr id="13" name="Text 10"/>
          <p:cNvSpPr/>
          <p:nvPr/>
        </p:nvSpPr>
        <p:spPr>
          <a:xfrm>
            <a:off x="9784556" y="6416397"/>
            <a:ext cx="137041" cy="251103"/>
          </a:xfrm>
          <a:prstGeom prst="rect">
            <a:avLst/>
          </a:prstGeom>
          <a:noFill/>
          <a:ln/>
        </p:spPr>
        <p:txBody>
          <a:bodyPr wrap="none" lIns="0" tIns="0" rIns="0" bIns="0" rtlCol="0" anchor="t"/>
          <a:lstStyle/>
          <a:p>
            <a:pPr marL="0" indent="0" algn="ctr">
              <a:lnSpc>
                <a:spcPts val="1950"/>
              </a:lnSpc>
              <a:buNone/>
            </a:pPr>
            <a:r>
              <a:rPr lang="en-US" sz="1950" b="1" kern="0" spc="-40">
                <a:solidFill>
                  <a:srgbClr val="E0D6DE"/>
                </a:solidFill>
                <a:latin typeface="Petrona Bold" pitchFamily="34" charset="0"/>
                <a:ea typeface="Petrona Bold" pitchFamily="34" charset="-122"/>
                <a:cs typeface="Petrona Bold" pitchFamily="34" charset="-120"/>
              </a:rPr>
              <a:t>3</a:t>
            </a:r>
            <a:endParaRPr lang="en-US" sz="1950"/>
          </a:p>
        </p:txBody>
      </p:sp>
      <p:sp>
        <p:nvSpPr>
          <p:cNvPr id="14" name="Text 11"/>
          <p:cNvSpPr/>
          <p:nvPr/>
        </p:nvSpPr>
        <p:spPr>
          <a:xfrm>
            <a:off x="10191869" y="6362700"/>
            <a:ext cx="2092404" cy="261461"/>
          </a:xfrm>
          <a:prstGeom prst="rect">
            <a:avLst/>
          </a:prstGeom>
          <a:noFill/>
          <a:ln/>
        </p:spPr>
        <p:txBody>
          <a:bodyPr wrap="none" lIns="0" tIns="0" rIns="0" bIns="0" rtlCol="0" anchor="t"/>
          <a:lstStyle/>
          <a:p>
            <a:pPr marL="0" indent="0">
              <a:lnSpc>
                <a:spcPts val="2050"/>
              </a:lnSpc>
              <a:buNone/>
            </a:pPr>
            <a:r>
              <a:rPr lang="en-US" sz="1600" b="1" kern="0" spc="-33">
                <a:solidFill>
                  <a:srgbClr val="E0D6DE"/>
                </a:solidFill>
                <a:latin typeface="Petrona Bold" pitchFamily="34" charset="0"/>
                <a:ea typeface="Petrona Bold" pitchFamily="34" charset="-122"/>
                <a:cs typeface="Petrona Bold" pitchFamily="34" charset="-120"/>
              </a:rPr>
              <a:t>Emotional Overlaps</a:t>
            </a:r>
            <a:endParaRPr lang="en-US" sz="1600"/>
          </a:p>
        </p:txBody>
      </p:sp>
      <p:sp>
        <p:nvSpPr>
          <p:cNvPr id="15" name="Text 12"/>
          <p:cNvSpPr/>
          <p:nvPr/>
        </p:nvSpPr>
        <p:spPr>
          <a:xfrm>
            <a:off x="10191869" y="6719768"/>
            <a:ext cx="3880485" cy="255032"/>
          </a:xfrm>
          <a:prstGeom prst="rect">
            <a:avLst/>
          </a:prstGeom>
          <a:noFill/>
          <a:ln/>
        </p:spPr>
        <p:txBody>
          <a:bodyPr wrap="none" lIns="0" tIns="0" rIns="0" bIns="0" rtlCol="0" anchor="t"/>
          <a:lstStyle/>
          <a:p>
            <a:pPr marL="0" indent="0">
              <a:lnSpc>
                <a:spcPts val="2000"/>
              </a:lnSpc>
              <a:buNone/>
            </a:pPr>
            <a:r>
              <a:rPr lang="en-US" sz="1250" kern="0" spc="-25">
                <a:solidFill>
                  <a:srgbClr val="E0D6DE"/>
                </a:solidFill>
                <a:latin typeface="Inter" pitchFamily="34" charset="0"/>
                <a:ea typeface="Inter" pitchFamily="34" charset="-122"/>
                <a:cs typeface="Inter" pitchFamily="34" charset="-120"/>
              </a:rPr>
              <a:t>Artists with unique emotional expression.</a:t>
            </a:r>
            <a:endParaRPr lang="en-US" sz="1250"/>
          </a:p>
        </p:txBody>
      </p:sp>
      <p:sp>
        <p:nvSpPr>
          <p:cNvPr id="16" name="Text 13"/>
          <p:cNvSpPr/>
          <p:nvPr/>
        </p:nvSpPr>
        <p:spPr>
          <a:xfrm>
            <a:off x="557927" y="7154108"/>
            <a:ext cx="13514546" cy="510064"/>
          </a:xfrm>
          <a:prstGeom prst="rect">
            <a:avLst/>
          </a:prstGeom>
          <a:noFill/>
          <a:ln/>
        </p:spPr>
        <p:txBody>
          <a:bodyPr wrap="square" lIns="0" tIns="0" rIns="0" bIns="0" rtlCol="0" anchor="t"/>
          <a:lstStyle/>
          <a:p>
            <a:pPr marL="0" indent="0">
              <a:lnSpc>
                <a:spcPts val="2000"/>
              </a:lnSpc>
              <a:buNone/>
            </a:pPr>
            <a:r>
              <a:rPr lang="en-US" sz="1250" kern="0" spc="-25">
                <a:solidFill>
                  <a:srgbClr val="E0D6DE"/>
                </a:solidFill>
                <a:latin typeface="Inter" pitchFamily="34" charset="0"/>
                <a:ea typeface="Inter" pitchFamily="34" charset="-122"/>
                <a:cs typeface="Inter" pitchFamily="34" charset="-120"/>
              </a:rPr>
              <a:t>Basic regression proved insufficient to capture the full range of musical emotions. This led to a shift in perspective, where 2D scatter plots were used to analyze the emotional landscape of a dataset of 90,001 songs.</a:t>
            </a:r>
            <a:endParaRPr lang="en-US" sz="125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96992" y="547926"/>
            <a:ext cx="5913477" cy="653415"/>
          </a:xfrm>
          <a:prstGeom prst="rect">
            <a:avLst/>
          </a:prstGeom>
          <a:noFill/>
          <a:ln/>
        </p:spPr>
        <p:txBody>
          <a:bodyPr wrap="none" lIns="0" tIns="0" rIns="0" bIns="0" rtlCol="0" anchor="t"/>
          <a:lstStyle/>
          <a:p>
            <a:pPr marL="0" indent="0">
              <a:lnSpc>
                <a:spcPts val="5100"/>
              </a:lnSpc>
              <a:buNone/>
            </a:pPr>
            <a:r>
              <a:rPr lang="en-US" sz="4100" b="1" kern="0" spc="-82">
                <a:solidFill>
                  <a:srgbClr val="FF8AAF"/>
                </a:solidFill>
                <a:latin typeface="Petrona Bold" pitchFamily="34" charset="0"/>
                <a:ea typeface="Petrona Bold" pitchFamily="34" charset="-122"/>
                <a:cs typeface="Petrona Bold" pitchFamily="34" charset="-120"/>
              </a:rPr>
              <a:t>Fashion Dataset Overview</a:t>
            </a:r>
            <a:endParaRPr lang="en-US" sz="4100"/>
          </a:p>
        </p:txBody>
      </p:sp>
      <p:pic>
        <p:nvPicPr>
          <p:cNvPr id="3" name="Image 0" descr="preencoded.png"/>
          <p:cNvPicPr>
            <a:picLocks noChangeAspect="1"/>
          </p:cNvPicPr>
          <p:nvPr/>
        </p:nvPicPr>
        <p:blipFill>
          <a:blip r:embed="rId3"/>
          <a:stretch>
            <a:fillRect/>
          </a:stretch>
        </p:blipFill>
        <p:spPr>
          <a:xfrm>
            <a:off x="696992" y="1599605"/>
            <a:ext cx="4979075" cy="3077289"/>
          </a:xfrm>
          <a:prstGeom prst="rect">
            <a:avLst/>
          </a:prstGeom>
        </p:spPr>
      </p:pic>
      <p:sp>
        <p:nvSpPr>
          <p:cNvPr id="4" name="Text 1"/>
          <p:cNvSpPr/>
          <p:nvPr/>
        </p:nvSpPr>
        <p:spPr>
          <a:xfrm>
            <a:off x="696992" y="4925735"/>
            <a:ext cx="4893707" cy="326827"/>
          </a:xfrm>
          <a:prstGeom prst="rect">
            <a:avLst/>
          </a:prstGeom>
          <a:noFill/>
          <a:ln/>
        </p:spPr>
        <p:txBody>
          <a:bodyPr wrap="none" lIns="0" tIns="0" rIns="0" bIns="0" rtlCol="0" anchor="t"/>
          <a:lstStyle/>
          <a:p>
            <a:pPr marL="0" indent="0" algn="l">
              <a:lnSpc>
                <a:spcPts val="2550"/>
              </a:lnSpc>
              <a:buNone/>
            </a:pPr>
            <a:r>
              <a:rPr lang="en-US" sz="2050" b="1" kern="0" spc="-41">
                <a:solidFill>
                  <a:srgbClr val="E0D6DE"/>
                </a:solidFill>
                <a:latin typeface="Petrona Bold" pitchFamily="34" charset="0"/>
                <a:ea typeface="Petrona Bold" pitchFamily="34" charset="-122"/>
                <a:cs typeface="Petrona Bold" pitchFamily="34" charset="-120"/>
              </a:rPr>
              <a:t>Profile of Body Metrics and Fashion Colors</a:t>
            </a:r>
            <a:endParaRPr lang="en-US" sz="2050"/>
          </a:p>
        </p:txBody>
      </p:sp>
      <p:sp>
        <p:nvSpPr>
          <p:cNvPr id="5" name="Text 2"/>
          <p:cNvSpPr/>
          <p:nvPr/>
        </p:nvSpPr>
        <p:spPr>
          <a:xfrm>
            <a:off x="696992" y="5371981"/>
            <a:ext cx="13236416" cy="318611"/>
          </a:xfrm>
          <a:prstGeom prst="rect">
            <a:avLst/>
          </a:prstGeom>
          <a:noFill/>
          <a:ln/>
        </p:spPr>
        <p:txBody>
          <a:bodyPr wrap="none" lIns="0" tIns="0" rIns="0" bIns="0" rtlCol="0" anchor="t"/>
          <a:lstStyle/>
          <a:p>
            <a:pPr marL="0" indent="0" algn="l">
              <a:lnSpc>
                <a:spcPts val="2500"/>
              </a:lnSpc>
              <a:buNone/>
            </a:pPr>
            <a:r>
              <a:rPr lang="en-US" sz="1550" kern="0" spc="-31">
                <a:solidFill>
                  <a:srgbClr val="E0D6DE"/>
                </a:solidFill>
                <a:latin typeface="Inter" pitchFamily="34" charset="0"/>
                <a:ea typeface="Inter" pitchFamily="34" charset="-122"/>
                <a:cs typeface="Inter" pitchFamily="34" charset="-120"/>
              </a:rPr>
              <a:t>The dataset features 25,000 entries, analyzing relationships between body metrics, skin color, and clothing color compatibility.</a:t>
            </a:r>
            <a:endParaRPr lang="en-US" sz="1550"/>
          </a:p>
        </p:txBody>
      </p:sp>
      <p:sp>
        <p:nvSpPr>
          <p:cNvPr id="6" name="Text 3"/>
          <p:cNvSpPr/>
          <p:nvPr/>
        </p:nvSpPr>
        <p:spPr>
          <a:xfrm>
            <a:off x="696992" y="5810012"/>
            <a:ext cx="13236416" cy="318611"/>
          </a:xfrm>
          <a:prstGeom prst="rect">
            <a:avLst/>
          </a:prstGeom>
          <a:noFill/>
          <a:ln/>
        </p:spPr>
        <p:txBody>
          <a:bodyPr wrap="none" lIns="0" tIns="0" rIns="0" bIns="0" rtlCol="0" anchor="t"/>
          <a:lstStyle/>
          <a:p>
            <a:pPr marL="342900" indent="-342900" algn="l">
              <a:lnSpc>
                <a:spcPts val="2500"/>
              </a:lnSpc>
              <a:buSzPct val="100000"/>
              <a:buChar char="•"/>
            </a:pPr>
            <a:r>
              <a:rPr lang="en-US" sz="1550" kern="0" spc="-31">
                <a:solidFill>
                  <a:srgbClr val="E0D6DE"/>
                </a:solidFill>
                <a:latin typeface="Inter" pitchFamily="34" charset="0"/>
                <a:ea typeface="Inter" pitchFamily="34" charset="-122"/>
                <a:cs typeface="Inter" pitchFamily="34" charset="-120"/>
              </a:rPr>
              <a:t>Height</a:t>
            </a:r>
            <a:endParaRPr lang="en-US" sz="1550"/>
          </a:p>
        </p:txBody>
      </p:sp>
      <p:sp>
        <p:nvSpPr>
          <p:cNvPr id="7" name="Text 4"/>
          <p:cNvSpPr/>
          <p:nvPr/>
        </p:nvSpPr>
        <p:spPr>
          <a:xfrm>
            <a:off x="696992" y="6198275"/>
            <a:ext cx="13236416" cy="318611"/>
          </a:xfrm>
          <a:prstGeom prst="rect">
            <a:avLst/>
          </a:prstGeom>
          <a:noFill/>
          <a:ln/>
        </p:spPr>
        <p:txBody>
          <a:bodyPr wrap="none" lIns="0" tIns="0" rIns="0" bIns="0" rtlCol="0" anchor="t"/>
          <a:lstStyle/>
          <a:p>
            <a:pPr marL="342900" indent="-342900" algn="l">
              <a:lnSpc>
                <a:spcPts val="2500"/>
              </a:lnSpc>
              <a:buSzPct val="100000"/>
              <a:buChar char="•"/>
            </a:pPr>
            <a:r>
              <a:rPr lang="en-US" sz="1550" kern="0" spc="-31">
                <a:solidFill>
                  <a:srgbClr val="E0D6DE"/>
                </a:solidFill>
                <a:latin typeface="Inter" pitchFamily="34" charset="0"/>
                <a:ea typeface="Inter" pitchFamily="34" charset="-122"/>
                <a:cs typeface="Inter" pitchFamily="34" charset="-120"/>
              </a:rPr>
              <a:t>Weight</a:t>
            </a:r>
            <a:endParaRPr lang="en-US" sz="1550"/>
          </a:p>
        </p:txBody>
      </p:sp>
      <p:sp>
        <p:nvSpPr>
          <p:cNvPr id="8" name="Text 5"/>
          <p:cNvSpPr/>
          <p:nvPr/>
        </p:nvSpPr>
        <p:spPr>
          <a:xfrm>
            <a:off x="696992" y="6586538"/>
            <a:ext cx="13236416" cy="318611"/>
          </a:xfrm>
          <a:prstGeom prst="rect">
            <a:avLst/>
          </a:prstGeom>
          <a:noFill/>
          <a:ln/>
        </p:spPr>
        <p:txBody>
          <a:bodyPr wrap="none" lIns="0" tIns="0" rIns="0" bIns="0" rtlCol="0" anchor="t"/>
          <a:lstStyle/>
          <a:p>
            <a:pPr marL="342900" indent="-342900" algn="l">
              <a:lnSpc>
                <a:spcPts val="2500"/>
              </a:lnSpc>
              <a:buSzPct val="100000"/>
              <a:buChar char="•"/>
            </a:pPr>
            <a:r>
              <a:rPr lang="en-US" sz="1550" kern="0" spc="-31">
                <a:solidFill>
                  <a:srgbClr val="E0D6DE"/>
                </a:solidFill>
                <a:latin typeface="Inter" pitchFamily="34" charset="0"/>
                <a:ea typeface="Inter" pitchFamily="34" charset="-122"/>
                <a:cs typeface="Inter" pitchFamily="34" charset="-120"/>
              </a:rPr>
              <a:t>Skin Color</a:t>
            </a:r>
            <a:endParaRPr lang="en-US" sz="1550"/>
          </a:p>
        </p:txBody>
      </p:sp>
      <p:sp>
        <p:nvSpPr>
          <p:cNvPr id="9" name="Text 6"/>
          <p:cNvSpPr/>
          <p:nvPr/>
        </p:nvSpPr>
        <p:spPr>
          <a:xfrm>
            <a:off x="696992" y="6974800"/>
            <a:ext cx="13236416" cy="318611"/>
          </a:xfrm>
          <a:prstGeom prst="rect">
            <a:avLst/>
          </a:prstGeom>
          <a:noFill/>
          <a:ln/>
        </p:spPr>
        <p:txBody>
          <a:bodyPr wrap="none" lIns="0" tIns="0" rIns="0" bIns="0" rtlCol="0" anchor="t"/>
          <a:lstStyle/>
          <a:p>
            <a:pPr marL="342900" indent="-342900" algn="l">
              <a:lnSpc>
                <a:spcPts val="2500"/>
              </a:lnSpc>
              <a:buSzPct val="100000"/>
              <a:buChar char="•"/>
            </a:pPr>
            <a:r>
              <a:rPr lang="en-US" sz="1550" kern="0" spc="-31">
                <a:solidFill>
                  <a:srgbClr val="E0D6DE"/>
                </a:solidFill>
                <a:latin typeface="Inter" pitchFamily="34" charset="0"/>
                <a:ea typeface="Inter" pitchFamily="34" charset="-122"/>
                <a:cs typeface="Inter" pitchFamily="34" charset="-120"/>
              </a:rPr>
              <a:t>Shirt Color (RGB)</a:t>
            </a:r>
            <a:endParaRPr lang="en-US" sz="1550"/>
          </a:p>
        </p:txBody>
      </p:sp>
      <p:sp>
        <p:nvSpPr>
          <p:cNvPr id="10" name="Text 7"/>
          <p:cNvSpPr/>
          <p:nvPr/>
        </p:nvSpPr>
        <p:spPr>
          <a:xfrm>
            <a:off x="696992" y="7363063"/>
            <a:ext cx="13236416" cy="318611"/>
          </a:xfrm>
          <a:prstGeom prst="rect">
            <a:avLst/>
          </a:prstGeom>
          <a:noFill/>
          <a:ln/>
        </p:spPr>
        <p:txBody>
          <a:bodyPr wrap="none" lIns="0" tIns="0" rIns="0" bIns="0" rtlCol="0" anchor="t"/>
          <a:lstStyle/>
          <a:p>
            <a:pPr marL="342900" indent="-342900" algn="l">
              <a:lnSpc>
                <a:spcPts val="2500"/>
              </a:lnSpc>
              <a:buSzPct val="100000"/>
              <a:buChar char="•"/>
            </a:pPr>
            <a:r>
              <a:rPr lang="en-US" sz="1550" kern="0" spc="-31">
                <a:solidFill>
                  <a:srgbClr val="E0D6DE"/>
                </a:solidFill>
                <a:latin typeface="Inter" pitchFamily="34" charset="0"/>
                <a:ea typeface="Inter" pitchFamily="34" charset="-122"/>
                <a:cs typeface="Inter" pitchFamily="34" charset="-120"/>
              </a:rPr>
              <a:t>Trouser Color (RGB)</a:t>
            </a:r>
            <a:endParaRPr lang="en-US" sz="155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9503" y="620316"/>
            <a:ext cx="6222921" cy="740093"/>
          </a:xfrm>
          <a:prstGeom prst="rect">
            <a:avLst/>
          </a:prstGeom>
          <a:noFill/>
          <a:ln/>
        </p:spPr>
        <p:txBody>
          <a:bodyPr wrap="none" lIns="0" tIns="0" rIns="0" bIns="0" rtlCol="0" anchor="t"/>
          <a:lstStyle/>
          <a:p>
            <a:pPr marL="0" indent="0">
              <a:lnSpc>
                <a:spcPts val="5800"/>
              </a:lnSpc>
              <a:buNone/>
            </a:pPr>
            <a:r>
              <a:rPr lang="en-US" sz="4650" b="1" kern="0" spc="-93">
                <a:solidFill>
                  <a:srgbClr val="FF8AAF"/>
                </a:solidFill>
                <a:latin typeface="Petrona Bold" pitchFamily="34" charset="0"/>
                <a:ea typeface="Petrona Bold" pitchFamily="34" charset="-122"/>
                <a:cs typeface="Petrona Bold" pitchFamily="34" charset="-120"/>
              </a:rPr>
              <a:t>Music Dataset Overview</a:t>
            </a:r>
            <a:endParaRPr lang="en-US" sz="4650"/>
          </a:p>
        </p:txBody>
      </p:sp>
      <p:pic>
        <p:nvPicPr>
          <p:cNvPr id="3" name="Image 0" descr="preencoded.png"/>
          <p:cNvPicPr>
            <a:picLocks noChangeAspect="1"/>
          </p:cNvPicPr>
          <p:nvPr/>
        </p:nvPicPr>
        <p:blipFill>
          <a:blip r:embed="rId3"/>
          <a:stretch>
            <a:fillRect/>
          </a:stretch>
        </p:blipFill>
        <p:spPr>
          <a:xfrm>
            <a:off x="789503" y="1811536"/>
            <a:ext cx="13051393" cy="2528649"/>
          </a:xfrm>
          <a:prstGeom prst="rect">
            <a:avLst/>
          </a:prstGeom>
        </p:spPr>
      </p:pic>
      <p:sp>
        <p:nvSpPr>
          <p:cNvPr id="4" name="Text 1"/>
          <p:cNvSpPr/>
          <p:nvPr/>
        </p:nvSpPr>
        <p:spPr>
          <a:xfrm>
            <a:off x="789503" y="4819412"/>
            <a:ext cx="2960608" cy="370046"/>
          </a:xfrm>
          <a:prstGeom prst="rect">
            <a:avLst/>
          </a:prstGeom>
          <a:noFill/>
          <a:ln/>
        </p:spPr>
        <p:txBody>
          <a:bodyPr wrap="none" lIns="0" tIns="0" rIns="0" bIns="0" rtlCol="0" anchor="t"/>
          <a:lstStyle/>
          <a:p>
            <a:pPr marL="0" indent="0">
              <a:lnSpc>
                <a:spcPts val="2900"/>
              </a:lnSpc>
              <a:buNone/>
            </a:pPr>
            <a:r>
              <a:rPr lang="en-US" sz="2300" b="1" kern="0" spc="-47">
                <a:solidFill>
                  <a:srgbClr val="FF8AAF"/>
                </a:solidFill>
                <a:latin typeface="Petrona Bold" pitchFamily="34" charset="0"/>
                <a:ea typeface="Petrona Bold" pitchFamily="34" charset="-122"/>
                <a:cs typeface="Petrona Bold" pitchFamily="34" charset="-120"/>
              </a:rPr>
              <a:t>Size</a:t>
            </a:r>
            <a:endParaRPr lang="en-US" sz="2300"/>
          </a:p>
        </p:txBody>
      </p:sp>
      <p:sp>
        <p:nvSpPr>
          <p:cNvPr id="5" name="Text 2"/>
          <p:cNvSpPr/>
          <p:nvPr/>
        </p:nvSpPr>
        <p:spPr>
          <a:xfrm>
            <a:off x="789503" y="5414963"/>
            <a:ext cx="3983117" cy="721995"/>
          </a:xfrm>
          <a:prstGeom prst="rect">
            <a:avLst/>
          </a:prstGeom>
          <a:noFill/>
          <a:ln/>
        </p:spPr>
        <p:txBody>
          <a:bodyPr wrap="square" lIns="0" tIns="0" rIns="0" bIns="0" rtlCol="0" anchor="t"/>
          <a:lstStyle/>
          <a:p>
            <a:pPr marL="0" indent="0">
              <a:lnSpc>
                <a:spcPts val="2800"/>
              </a:lnSpc>
              <a:buNone/>
            </a:pPr>
            <a:r>
              <a:rPr lang="en-US" sz="1750" kern="0" spc="-36">
                <a:solidFill>
                  <a:srgbClr val="E0D6DE"/>
                </a:solidFill>
                <a:latin typeface="Inter" pitchFamily="34" charset="0"/>
                <a:ea typeface="Inter" pitchFamily="34" charset="-122"/>
                <a:cs typeface="Inter" pitchFamily="34" charset="-120"/>
              </a:rPr>
              <a:t>The MuSe dataset comprises 90,001 songs.</a:t>
            </a:r>
            <a:endParaRPr lang="en-US" sz="1750"/>
          </a:p>
        </p:txBody>
      </p:sp>
      <p:sp>
        <p:nvSpPr>
          <p:cNvPr id="6" name="Text 3"/>
          <p:cNvSpPr/>
          <p:nvPr/>
        </p:nvSpPr>
        <p:spPr>
          <a:xfrm>
            <a:off x="789503" y="6339959"/>
            <a:ext cx="3983117" cy="721995"/>
          </a:xfrm>
          <a:prstGeom prst="rect">
            <a:avLst/>
          </a:prstGeom>
          <a:noFill/>
          <a:ln/>
        </p:spPr>
        <p:txBody>
          <a:bodyPr wrap="square" lIns="0" tIns="0" rIns="0" bIns="0" rtlCol="0" anchor="t"/>
          <a:lstStyle/>
          <a:p>
            <a:pPr marL="0" indent="0">
              <a:lnSpc>
                <a:spcPts val="2800"/>
              </a:lnSpc>
              <a:buNone/>
            </a:pPr>
            <a:r>
              <a:rPr lang="en-US" sz="1750" kern="0" spc="-36">
                <a:solidFill>
                  <a:srgbClr val="E0D6DE"/>
                </a:solidFill>
                <a:latin typeface="Inter" pitchFamily="34" charset="0"/>
                <a:ea typeface="Inter" pitchFamily="34" charset="-122"/>
                <a:cs typeface="Inter" pitchFamily="34" charset="-120"/>
              </a:rPr>
              <a:t>This comprehensive dataset allows for robust analysis of musical sentiment.</a:t>
            </a:r>
            <a:endParaRPr lang="en-US" sz="1750"/>
          </a:p>
        </p:txBody>
      </p:sp>
      <p:sp>
        <p:nvSpPr>
          <p:cNvPr id="7" name="Text 4"/>
          <p:cNvSpPr/>
          <p:nvPr/>
        </p:nvSpPr>
        <p:spPr>
          <a:xfrm>
            <a:off x="5330547" y="4819412"/>
            <a:ext cx="2960608" cy="370046"/>
          </a:xfrm>
          <a:prstGeom prst="rect">
            <a:avLst/>
          </a:prstGeom>
          <a:noFill/>
          <a:ln/>
        </p:spPr>
        <p:txBody>
          <a:bodyPr wrap="none" lIns="0" tIns="0" rIns="0" bIns="0" rtlCol="0" anchor="t"/>
          <a:lstStyle/>
          <a:p>
            <a:pPr marL="0" indent="0">
              <a:lnSpc>
                <a:spcPts val="2900"/>
              </a:lnSpc>
              <a:buNone/>
            </a:pPr>
            <a:r>
              <a:rPr lang="en-US" sz="2300" b="1" kern="0" spc="-47">
                <a:solidFill>
                  <a:srgbClr val="FF8AAF"/>
                </a:solidFill>
                <a:latin typeface="Petrona Bold" pitchFamily="34" charset="0"/>
                <a:ea typeface="Petrona Bold" pitchFamily="34" charset="-122"/>
                <a:cs typeface="Petrona Bold" pitchFamily="34" charset="-120"/>
              </a:rPr>
              <a:t>Variables</a:t>
            </a:r>
            <a:endParaRPr lang="en-US" sz="2300"/>
          </a:p>
        </p:txBody>
      </p:sp>
      <p:sp>
        <p:nvSpPr>
          <p:cNvPr id="8" name="Text 5"/>
          <p:cNvSpPr/>
          <p:nvPr/>
        </p:nvSpPr>
        <p:spPr>
          <a:xfrm>
            <a:off x="5330547" y="5414963"/>
            <a:ext cx="3983117" cy="721995"/>
          </a:xfrm>
          <a:prstGeom prst="rect">
            <a:avLst/>
          </a:prstGeom>
          <a:noFill/>
          <a:ln/>
        </p:spPr>
        <p:txBody>
          <a:bodyPr wrap="square" lIns="0" tIns="0" rIns="0" bIns="0" rtlCol="0" anchor="t"/>
          <a:lstStyle/>
          <a:p>
            <a:pPr marL="0" indent="0">
              <a:lnSpc>
                <a:spcPts val="2800"/>
              </a:lnSpc>
              <a:buNone/>
            </a:pPr>
            <a:r>
              <a:rPr lang="en-US" sz="1750" kern="0" spc="-36">
                <a:solidFill>
                  <a:srgbClr val="E0D6DE"/>
                </a:solidFill>
                <a:latin typeface="Inter" pitchFamily="34" charset="0"/>
                <a:ea typeface="Inter" pitchFamily="34" charset="-122"/>
                <a:cs typeface="Inter" pitchFamily="34" charset="-120"/>
              </a:rPr>
              <a:t>Each song in MuSe is characterized by 10 features.</a:t>
            </a:r>
            <a:endParaRPr lang="en-US" sz="1750"/>
          </a:p>
        </p:txBody>
      </p:sp>
      <p:sp>
        <p:nvSpPr>
          <p:cNvPr id="9" name="Text 6"/>
          <p:cNvSpPr/>
          <p:nvPr/>
        </p:nvSpPr>
        <p:spPr>
          <a:xfrm>
            <a:off x="5330547" y="6339959"/>
            <a:ext cx="3983117" cy="1082993"/>
          </a:xfrm>
          <a:prstGeom prst="rect">
            <a:avLst/>
          </a:prstGeom>
          <a:noFill/>
          <a:ln/>
        </p:spPr>
        <p:txBody>
          <a:bodyPr wrap="square" lIns="0" tIns="0" rIns="0" bIns="0" rtlCol="0" anchor="t"/>
          <a:lstStyle/>
          <a:p>
            <a:pPr marL="0" indent="0">
              <a:lnSpc>
                <a:spcPts val="2800"/>
              </a:lnSpc>
              <a:buNone/>
            </a:pPr>
            <a:r>
              <a:rPr lang="en-US" sz="1750" kern="0" spc="-36">
                <a:solidFill>
                  <a:srgbClr val="E0D6DE"/>
                </a:solidFill>
                <a:latin typeface="Inter" pitchFamily="34" charset="0"/>
                <a:ea typeface="Inter" pitchFamily="34" charset="-122"/>
                <a:cs typeface="Inter" pitchFamily="34" charset="-120"/>
              </a:rPr>
              <a:t>These features include song track, artist, emotion tags, and sentiment scores.</a:t>
            </a:r>
            <a:endParaRPr lang="en-US" sz="1750"/>
          </a:p>
        </p:txBody>
      </p:sp>
      <p:sp>
        <p:nvSpPr>
          <p:cNvPr id="10" name="Text 7"/>
          <p:cNvSpPr/>
          <p:nvPr/>
        </p:nvSpPr>
        <p:spPr>
          <a:xfrm>
            <a:off x="9871591" y="4819412"/>
            <a:ext cx="2960608" cy="370046"/>
          </a:xfrm>
          <a:prstGeom prst="rect">
            <a:avLst/>
          </a:prstGeom>
          <a:noFill/>
          <a:ln/>
        </p:spPr>
        <p:txBody>
          <a:bodyPr wrap="none" lIns="0" tIns="0" rIns="0" bIns="0" rtlCol="0" anchor="t"/>
          <a:lstStyle/>
          <a:p>
            <a:pPr marL="0" indent="0">
              <a:lnSpc>
                <a:spcPts val="2900"/>
              </a:lnSpc>
              <a:buNone/>
            </a:pPr>
            <a:r>
              <a:rPr lang="en-US" sz="2300" b="1" kern="0" spc="-47">
                <a:solidFill>
                  <a:srgbClr val="FF8AAF"/>
                </a:solidFill>
                <a:latin typeface="Petrona Bold" pitchFamily="34" charset="0"/>
                <a:ea typeface="Petrona Bold" pitchFamily="34" charset="-122"/>
                <a:cs typeface="Petrona Bold" pitchFamily="34" charset="-120"/>
              </a:rPr>
              <a:t>Objective</a:t>
            </a:r>
            <a:endParaRPr lang="en-US" sz="2300"/>
          </a:p>
        </p:txBody>
      </p:sp>
      <p:sp>
        <p:nvSpPr>
          <p:cNvPr id="11" name="Text 8"/>
          <p:cNvSpPr/>
          <p:nvPr/>
        </p:nvSpPr>
        <p:spPr>
          <a:xfrm>
            <a:off x="9871591" y="5414963"/>
            <a:ext cx="3983117" cy="721995"/>
          </a:xfrm>
          <a:prstGeom prst="rect">
            <a:avLst/>
          </a:prstGeom>
          <a:noFill/>
          <a:ln/>
        </p:spPr>
        <p:txBody>
          <a:bodyPr wrap="square" lIns="0" tIns="0" rIns="0" bIns="0" rtlCol="0" anchor="t"/>
          <a:lstStyle/>
          <a:p>
            <a:pPr marL="0" indent="0">
              <a:lnSpc>
                <a:spcPts val="2800"/>
              </a:lnSpc>
              <a:buNone/>
            </a:pPr>
            <a:r>
              <a:rPr lang="en-US" sz="1750" kern="0" spc="-36">
                <a:solidFill>
                  <a:srgbClr val="E0D6DE"/>
                </a:solidFill>
                <a:latin typeface="Inter" pitchFamily="34" charset="0"/>
                <a:ea typeface="Inter" pitchFamily="34" charset="-122"/>
                <a:cs typeface="Inter" pitchFamily="34" charset="-120"/>
              </a:rPr>
              <a:t>The MuSe dataset aims to quantify music's emotional influence.</a:t>
            </a:r>
            <a:endParaRPr lang="en-US" sz="1750"/>
          </a:p>
        </p:txBody>
      </p:sp>
      <p:sp>
        <p:nvSpPr>
          <p:cNvPr id="12" name="Text 9"/>
          <p:cNvSpPr/>
          <p:nvPr/>
        </p:nvSpPr>
        <p:spPr>
          <a:xfrm>
            <a:off x="9871591" y="6339959"/>
            <a:ext cx="3983117" cy="1082993"/>
          </a:xfrm>
          <a:prstGeom prst="rect">
            <a:avLst/>
          </a:prstGeom>
          <a:noFill/>
          <a:ln/>
        </p:spPr>
        <p:txBody>
          <a:bodyPr wrap="square" lIns="0" tIns="0" rIns="0" bIns="0" rtlCol="0" anchor="t"/>
          <a:lstStyle/>
          <a:p>
            <a:pPr marL="0" indent="0">
              <a:lnSpc>
                <a:spcPts val="2800"/>
              </a:lnSpc>
              <a:buNone/>
            </a:pPr>
            <a:r>
              <a:rPr lang="en-US" sz="1750" kern="0" spc="-36">
                <a:solidFill>
                  <a:srgbClr val="E0D6DE"/>
                </a:solidFill>
                <a:latin typeface="Inter" pitchFamily="34" charset="0"/>
                <a:ea typeface="Inter" pitchFamily="34" charset="-122"/>
                <a:cs typeface="Inter" pitchFamily="34" charset="-120"/>
              </a:rPr>
              <a:t>By analyzing the dataset, we can predict overall emotion scores of music.</a:t>
            </a:r>
            <a:endParaRPr lang="en-US" sz="175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51366" y="354687"/>
            <a:ext cx="4827984" cy="423267"/>
          </a:xfrm>
          <a:prstGeom prst="rect">
            <a:avLst/>
          </a:prstGeom>
          <a:noFill/>
          <a:ln/>
        </p:spPr>
        <p:txBody>
          <a:bodyPr wrap="none" lIns="0" tIns="0" rIns="0" bIns="0" rtlCol="0" anchor="t"/>
          <a:lstStyle/>
          <a:p>
            <a:pPr marL="0" indent="0">
              <a:lnSpc>
                <a:spcPts val="3300"/>
              </a:lnSpc>
              <a:buNone/>
            </a:pPr>
            <a:r>
              <a:rPr lang="en-US" sz="2650" b="1" kern="0" spc="-53">
                <a:solidFill>
                  <a:srgbClr val="FF8AAF"/>
                </a:solidFill>
                <a:latin typeface="Petrona Bold" pitchFamily="34" charset="0"/>
                <a:ea typeface="Petrona Bold" pitchFamily="34" charset="-122"/>
                <a:cs typeface="Petrona Bold" pitchFamily="34" charset="-120"/>
              </a:rPr>
              <a:t>Fashion Dataset Transformation</a:t>
            </a:r>
            <a:endParaRPr lang="en-US" sz="2650"/>
          </a:p>
        </p:txBody>
      </p:sp>
      <p:pic>
        <p:nvPicPr>
          <p:cNvPr id="3" name="Image 0" descr="preencoded.png"/>
          <p:cNvPicPr>
            <a:picLocks noChangeAspect="1"/>
          </p:cNvPicPr>
          <p:nvPr/>
        </p:nvPicPr>
        <p:blipFill>
          <a:blip r:embed="rId3"/>
          <a:stretch>
            <a:fillRect/>
          </a:stretch>
        </p:blipFill>
        <p:spPr>
          <a:xfrm>
            <a:off x="451366" y="1035844"/>
            <a:ext cx="6306264" cy="4729639"/>
          </a:xfrm>
          <a:prstGeom prst="rect">
            <a:avLst/>
          </a:prstGeom>
        </p:spPr>
      </p:pic>
      <p:sp>
        <p:nvSpPr>
          <p:cNvPr id="4" name="Shape 1"/>
          <p:cNvSpPr/>
          <p:nvPr/>
        </p:nvSpPr>
        <p:spPr>
          <a:xfrm>
            <a:off x="451366" y="6055519"/>
            <a:ext cx="290155" cy="290155"/>
          </a:xfrm>
          <a:prstGeom prst="roundRect">
            <a:avLst>
              <a:gd name="adj" fmla="val 18672"/>
            </a:avLst>
          </a:prstGeom>
          <a:solidFill>
            <a:srgbClr val="2F1D63"/>
          </a:solidFill>
          <a:ln w="7620">
            <a:solidFill>
              <a:srgbClr val="48367C"/>
            </a:solidFill>
            <a:prstDash val="solid"/>
          </a:ln>
        </p:spPr>
        <p:txBody>
          <a:bodyPr/>
          <a:lstStyle/>
          <a:p>
            <a:endParaRPr lang="en-US"/>
          </a:p>
        </p:txBody>
      </p:sp>
      <p:sp>
        <p:nvSpPr>
          <p:cNvPr id="5" name="Text 2"/>
          <p:cNvSpPr/>
          <p:nvPr/>
        </p:nvSpPr>
        <p:spPr>
          <a:xfrm>
            <a:off x="554950" y="6098977"/>
            <a:ext cx="82987" cy="203121"/>
          </a:xfrm>
          <a:prstGeom prst="rect">
            <a:avLst/>
          </a:prstGeom>
          <a:noFill/>
          <a:ln/>
        </p:spPr>
        <p:txBody>
          <a:bodyPr wrap="none" lIns="0" tIns="0" rIns="0" bIns="0" rtlCol="0" anchor="t"/>
          <a:lstStyle/>
          <a:p>
            <a:pPr marL="0" indent="0" algn="ctr">
              <a:lnSpc>
                <a:spcPts val="1550"/>
              </a:lnSpc>
              <a:buNone/>
            </a:pPr>
            <a:r>
              <a:rPr lang="en-US" sz="1550" b="1" kern="0" spc="-32">
                <a:solidFill>
                  <a:srgbClr val="E0D6DE"/>
                </a:solidFill>
                <a:latin typeface="Petrona Bold" pitchFamily="34" charset="0"/>
                <a:ea typeface="Petrona Bold" pitchFamily="34" charset="-122"/>
                <a:cs typeface="Petrona Bold" pitchFamily="34" charset="-120"/>
              </a:rPr>
              <a:t>1</a:t>
            </a:r>
            <a:endParaRPr lang="en-US" sz="1550"/>
          </a:p>
        </p:txBody>
      </p:sp>
      <p:sp>
        <p:nvSpPr>
          <p:cNvPr id="6" name="Text 3"/>
          <p:cNvSpPr/>
          <p:nvPr/>
        </p:nvSpPr>
        <p:spPr>
          <a:xfrm>
            <a:off x="870466" y="6055519"/>
            <a:ext cx="1736050" cy="211574"/>
          </a:xfrm>
          <a:prstGeom prst="rect">
            <a:avLst/>
          </a:prstGeom>
          <a:noFill/>
          <a:ln/>
        </p:spPr>
        <p:txBody>
          <a:bodyPr wrap="none" lIns="0" tIns="0" rIns="0" bIns="0" rtlCol="0" anchor="t"/>
          <a:lstStyle/>
          <a:p>
            <a:pPr marL="0" indent="0">
              <a:lnSpc>
                <a:spcPts val="1650"/>
              </a:lnSpc>
              <a:buNone/>
            </a:pPr>
            <a:r>
              <a:rPr lang="en-US" sz="1300" b="1" kern="0" spc="-27">
                <a:solidFill>
                  <a:srgbClr val="E0D6DE"/>
                </a:solidFill>
                <a:latin typeface="Petrona Bold" pitchFamily="34" charset="0"/>
                <a:ea typeface="Petrona Bold" pitchFamily="34" charset="-122"/>
                <a:cs typeface="Petrona Bold" pitchFamily="34" charset="-120"/>
              </a:rPr>
              <a:t>RGB to HLS Conversion</a:t>
            </a:r>
            <a:endParaRPr lang="en-US" sz="1300"/>
          </a:p>
        </p:txBody>
      </p:sp>
      <p:sp>
        <p:nvSpPr>
          <p:cNvPr id="7" name="Text 4"/>
          <p:cNvSpPr/>
          <p:nvPr/>
        </p:nvSpPr>
        <p:spPr>
          <a:xfrm>
            <a:off x="870466" y="6344483"/>
            <a:ext cx="4070866" cy="412433"/>
          </a:xfrm>
          <a:prstGeom prst="rect">
            <a:avLst/>
          </a:prstGeom>
          <a:noFill/>
          <a:ln/>
        </p:spPr>
        <p:txBody>
          <a:bodyPr wrap="square" lIns="0" tIns="0" rIns="0" bIns="0" rtlCol="0" anchor="t"/>
          <a:lstStyle/>
          <a:p>
            <a:pPr marL="0" indent="0">
              <a:lnSpc>
                <a:spcPts val="1600"/>
              </a:lnSpc>
              <a:buNone/>
            </a:pPr>
            <a:r>
              <a:rPr lang="en-US" sz="1000" kern="0" spc="-20">
                <a:solidFill>
                  <a:srgbClr val="E0D6DE"/>
                </a:solidFill>
                <a:latin typeface="Inter" pitchFamily="34" charset="0"/>
                <a:ea typeface="Inter" pitchFamily="34" charset="-122"/>
                <a:cs typeface="Inter" pitchFamily="34" charset="-120"/>
              </a:rPr>
              <a:t>Transforms raw RGB values into more intuitive Hue, Lightness, Saturation (HLS) color space.</a:t>
            </a:r>
            <a:endParaRPr lang="en-US" sz="1000"/>
          </a:p>
        </p:txBody>
      </p:sp>
      <p:sp>
        <p:nvSpPr>
          <p:cNvPr id="8" name="Shape 5"/>
          <p:cNvSpPr/>
          <p:nvPr/>
        </p:nvSpPr>
        <p:spPr>
          <a:xfrm>
            <a:off x="5070277" y="6055519"/>
            <a:ext cx="290155" cy="290155"/>
          </a:xfrm>
          <a:prstGeom prst="roundRect">
            <a:avLst>
              <a:gd name="adj" fmla="val 18672"/>
            </a:avLst>
          </a:prstGeom>
          <a:solidFill>
            <a:srgbClr val="2F1D63"/>
          </a:solidFill>
          <a:ln w="7620">
            <a:solidFill>
              <a:srgbClr val="48367C"/>
            </a:solidFill>
            <a:prstDash val="solid"/>
          </a:ln>
        </p:spPr>
        <p:txBody>
          <a:bodyPr/>
          <a:lstStyle/>
          <a:p>
            <a:endParaRPr lang="en-US"/>
          </a:p>
        </p:txBody>
      </p:sp>
      <p:sp>
        <p:nvSpPr>
          <p:cNvPr id="9" name="Text 6"/>
          <p:cNvSpPr/>
          <p:nvPr/>
        </p:nvSpPr>
        <p:spPr>
          <a:xfrm>
            <a:off x="5159693" y="6098977"/>
            <a:ext cx="111204" cy="203121"/>
          </a:xfrm>
          <a:prstGeom prst="rect">
            <a:avLst/>
          </a:prstGeom>
          <a:noFill/>
          <a:ln/>
        </p:spPr>
        <p:txBody>
          <a:bodyPr wrap="none" lIns="0" tIns="0" rIns="0" bIns="0" rtlCol="0" anchor="t"/>
          <a:lstStyle/>
          <a:p>
            <a:pPr marL="0" indent="0" algn="ctr">
              <a:lnSpc>
                <a:spcPts val="1550"/>
              </a:lnSpc>
              <a:buNone/>
            </a:pPr>
            <a:r>
              <a:rPr lang="en-US" sz="1550" b="1" kern="0" spc="-32">
                <a:solidFill>
                  <a:srgbClr val="E0D6DE"/>
                </a:solidFill>
                <a:latin typeface="Petrona Bold" pitchFamily="34" charset="0"/>
                <a:ea typeface="Petrona Bold" pitchFamily="34" charset="-122"/>
                <a:cs typeface="Petrona Bold" pitchFamily="34" charset="-120"/>
              </a:rPr>
              <a:t>2</a:t>
            </a:r>
            <a:endParaRPr lang="en-US" sz="1550"/>
          </a:p>
        </p:txBody>
      </p:sp>
      <p:sp>
        <p:nvSpPr>
          <p:cNvPr id="10" name="Text 7"/>
          <p:cNvSpPr/>
          <p:nvPr/>
        </p:nvSpPr>
        <p:spPr>
          <a:xfrm>
            <a:off x="5489377" y="6055519"/>
            <a:ext cx="1863090" cy="211574"/>
          </a:xfrm>
          <a:prstGeom prst="rect">
            <a:avLst/>
          </a:prstGeom>
          <a:noFill/>
          <a:ln/>
        </p:spPr>
        <p:txBody>
          <a:bodyPr wrap="none" lIns="0" tIns="0" rIns="0" bIns="0" rtlCol="0" anchor="t"/>
          <a:lstStyle/>
          <a:p>
            <a:pPr marL="0" indent="0">
              <a:lnSpc>
                <a:spcPts val="1650"/>
              </a:lnSpc>
              <a:buNone/>
            </a:pPr>
            <a:r>
              <a:rPr lang="en-US" sz="1300" b="1" kern="0" spc="-27">
                <a:solidFill>
                  <a:srgbClr val="E0D6DE"/>
                </a:solidFill>
                <a:latin typeface="Petrona Bold" pitchFamily="34" charset="0"/>
                <a:ea typeface="Petrona Bold" pitchFamily="34" charset="-122"/>
                <a:cs typeface="Petrona Bold" pitchFamily="34" charset="-120"/>
              </a:rPr>
              <a:t>Skin Tone Categorization</a:t>
            </a:r>
            <a:endParaRPr lang="en-US" sz="1300"/>
          </a:p>
        </p:txBody>
      </p:sp>
      <p:sp>
        <p:nvSpPr>
          <p:cNvPr id="11" name="Text 8"/>
          <p:cNvSpPr/>
          <p:nvPr/>
        </p:nvSpPr>
        <p:spPr>
          <a:xfrm>
            <a:off x="5489377" y="6344483"/>
            <a:ext cx="4070866" cy="412433"/>
          </a:xfrm>
          <a:prstGeom prst="rect">
            <a:avLst/>
          </a:prstGeom>
          <a:noFill/>
          <a:ln/>
        </p:spPr>
        <p:txBody>
          <a:bodyPr wrap="square" lIns="0" tIns="0" rIns="0" bIns="0" rtlCol="0" anchor="t"/>
          <a:lstStyle/>
          <a:p>
            <a:pPr marL="0" indent="0">
              <a:lnSpc>
                <a:spcPts val="1600"/>
              </a:lnSpc>
              <a:buNone/>
            </a:pPr>
            <a:r>
              <a:rPr lang="en-US" sz="1000" kern="0" spc="-20">
                <a:solidFill>
                  <a:srgbClr val="E0D6DE"/>
                </a:solidFill>
                <a:latin typeface="Inter" pitchFamily="34" charset="0"/>
                <a:ea typeface="Inter" pitchFamily="34" charset="-122"/>
                <a:cs typeface="Inter" pitchFamily="34" charset="-120"/>
              </a:rPr>
              <a:t>Classifies skin tones into Fair, Light, Medium, and Tan based on lightness values.</a:t>
            </a:r>
            <a:endParaRPr lang="en-US" sz="1000"/>
          </a:p>
        </p:txBody>
      </p:sp>
      <p:sp>
        <p:nvSpPr>
          <p:cNvPr id="12" name="Shape 9"/>
          <p:cNvSpPr/>
          <p:nvPr/>
        </p:nvSpPr>
        <p:spPr>
          <a:xfrm>
            <a:off x="9689187" y="6055519"/>
            <a:ext cx="290155" cy="290155"/>
          </a:xfrm>
          <a:prstGeom prst="roundRect">
            <a:avLst>
              <a:gd name="adj" fmla="val 18672"/>
            </a:avLst>
          </a:prstGeom>
          <a:solidFill>
            <a:srgbClr val="2F1D63"/>
          </a:solidFill>
          <a:ln w="7620">
            <a:solidFill>
              <a:srgbClr val="48367C"/>
            </a:solidFill>
            <a:prstDash val="solid"/>
          </a:ln>
        </p:spPr>
        <p:txBody>
          <a:bodyPr/>
          <a:lstStyle/>
          <a:p>
            <a:endParaRPr lang="en-US"/>
          </a:p>
        </p:txBody>
      </p:sp>
      <p:sp>
        <p:nvSpPr>
          <p:cNvPr id="13" name="Text 10"/>
          <p:cNvSpPr/>
          <p:nvPr/>
        </p:nvSpPr>
        <p:spPr>
          <a:xfrm>
            <a:off x="9778722" y="6098977"/>
            <a:ext cx="110966" cy="203121"/>
          </a:xfrm>
          <a:prstGeom prst="rect">
            <a:avLst/>
          </a:prstGeom>
          <a:noFill/>
          <a:ln/>
        </p:spPr>
        <p:txBody>
          <a:bodyPr wrap="none" lIns="0" tIns="0" rIns="0" bIns="0" rtlCol="0" anchor="t"/>
          <a:lstStyle/>
          <a:p>
            <a:pPr marL="0" indent="0" algn="ctr">
              <a:lnSpc>
                <a:spcPts val="1550"/>
              </a:lnSpc>
              <a:buNone/>
            </a:pPr>
            <a:r>
              <a:rPr lang="en-US" sz="1550" b="1" kern="0" spc="-32">
                <a:solidFill>
                  <a:srgbClr val="E0D6DE"/>
                </a:solidFill>
                <a:latin typeface="Petrona Bold" pitchFamily="34" charset="0"/>
                <a:ea typeface="Petrona Bold" pitchFamily="34" charset="-122"/>
                <a:cs typeface="Petrona Bold" pitchFamily="34" charset="-120"/>
              </a:rPr>
              <a:t>3</a:t>
            </a:r>
            <a:endParaRPr lang="en-US" sz="1550"/>
          </a:p>
        </p:txBody>
      </p:sp>
      <p:sp>
        <p:nvSpPr>
          <p:cNvPr id="14" name="Text 11"/>
          <p:cNvSpPr/>
          <p:nvPr/>
        </p:nvSpPr>
        <p:spPr>
          <a:xfrm>
            <a:off x="10108287" y="6055519"/>
            <a:ext cx="2130623" cy="211574"/>
          </a:xfrm>
          <a:prstGeom prst="rect">
            <a:avLst/>
          </a:prstGeom>
          <a:noFill/>
          <a:ln/>
        </p:spPr>
        <p:txBody>
          <a:bodyPr wrap="none" lIns="0" tIns="0" rIns="0" bIns="0" rtlCol="0" anchor="t"/>
          <a:lstStyle/>
          <a:p>
            <a:pPr marL="0" indent="0">
              <a:lnSpc>
                <a:spcPts val="1650"/>
              </a:lnSpc>
              <a:buNone/>
            </a:pPr>
            <a:r>
              <a:rPr lang="en-US" sz="1300" b="1" kern="0" spc="-27">
                <a:solidFill>
                  <a:srgbClr val="E0D6DE"/>
                </a:solidFill>
                <a:latin typeface="Petrona Bold" pitchFamily="34" charset="0"/>
                <a:ea typeface="Petrona Bold" pitchFamily="34" charset="-122"/>
                <a:cs typeface="Petrona Bold" pitchFamily="34" charset="-120"/>
              </a:rPr>
              <a:t>Seasonal Palette Assignment</a:t>
            </a:r>
            <a:endParaRPr lang="en-US" sz="1300"/>
          </a:p>
        </p:txBody>
      </p:sp>
      <p:sp>
        <p:nvSpPr>
          <p:cNvPr id="15" name="Text 12"/>
          <p:cNvSpPr/>
          <p:nvPr/>
        </p:nvSpPr>
        <p:spPr>
          <a:xfrm>
            <a:off x="10108287" y="6344483"/>
            <a:ext cx="4070866" cy="412433"/>
          </a:xfrm>
          <a:prstGeom prst="rect">
            <a:avLst/>
          </a:prstGeom>
          <a:noFill/>
          <a:ln/>
        </p:spPr>
        <p:txBody>
          <a:bodyPr wrap="square" lIns="0" tIns="0" rIns="0" bIns="0" rtlCol="0" anchor="t"/>
          <a:lstStyle/>
          <a:p>
            <a:pPr marL="0" indent="0">
              <a:lnSpc>
                <a:spcPts val="1600"/>
              </a:lnSpc>
              <a:buNone/>
            </a:pPr>
            <a:r>
              <a:rPr lang="en-US" sz="1000" kern="0" spc="-20">
                <a:solidFill>
                  <a:srgbClr val="E0D6DE"/>
                </a:solidFill>
                <a:latin typeface="Inter" pitchFamily="34" charset="0"/>
                <a:ea typeface="Inter" pitchFamily="34" charset="-122"/>
                <a:cs typeface="Inter" pitchFamily="34" charset="-120"/>
              </a:rPr>
              <a:t>Organizes clothing colors into Spring, Summer, Autumn, and Winter palettes using hue and lightness.</a:t>
            </a:r>
            <a:endParaRPr lang="en-US" sz="1000"/>
          </a:p>
        </p:txBody>
      </p:sp>
      <p:sp>
        <p:nvSpPr>
          <p:cNvPr id="16" name="Shape 13"/>
          <p:cNvSpPr/>
          <p:nvPr/>
        </p:nvSpPr>
        <p:spPr>
          <a:xfrm>
            <a:off x="451366" y="7030879"/>
            <a:ext cx="290155" cy="290155"/>
          </a:xfrm>
          <a:prstGeom prst="roundRect">
            <a:avLst>
              <a:gd name="adj" fmla="val 18672"/>
            </a:avLst>
          </a:prstGeom>
          <a:solidFill>
            <a:srgbClr val="2F1D63"/>
          </a:solidFill>
          <a:ln w="7620">
            <a:solidFill>
              <a:srgbClr val="48367C"/>
            </a:solidFill>
            <a:prstDash val="solid"/>
          </a:ln>
        </p:spPr>
        <p:txBody>
          <a:bodyPr/>
          <a:lstStyle/>
          <a:p>
            <a:endParaRPr lang="en-US"/>
          </a:p>
        </p:txBody>
      </p:sp>
      <p:sp>
        <p:nvSpPr>
          <p:cNvPr id="17" name="Text 14"/>
          <p:cNvSpPr/>
          <p:nvPr/>
        </p:nvSpPr>
        <p:spPr>
          <a:xfrm>
            <a:off x="543639" y="7074337"/>
            <a:ext cx="105489" cy="203121"/>
          </a:xfrm>
          <a:prstGeom prst="rect">
            <a:avLst/>
          </a:prstGeom>
          <a:noFill/>
          <a:ln/>
        </p:spPr>
        <p:txBody>
          <a:bodyPr wrap="none" lIns="0" tIns="0" rIns="0" bIns="0" rtlCol="0" anchor="t"/>
          <a:lstStyle/>
          <a:p>
            <a:pPr marL="0" indent="0" algn="ctr">
              <a:lnSpc>
                <a:spcPts val="1550"/>
              </a:lnSpc>
              <a:buNone/>
            </a:pPr>
            <a:r>
              <a:rPr lang="en-US" sz="1550" b="1" kern="0" spc="-32">
                <a:solidFill>
                  <a:srgbClr val="E0D6DE"/>
                </a:solidFill>
                <a:latin typeface="Petrona Bold" pitchFamily="34" charset="0"/>
                <a:ea typeface="Petrona Bold" pitchFamily="34" charset="-122"/>
                <a:cs typeface="Petrona Bold" pitchFamily="34" charset="-120"/>
              </a:rPr>
              <a:t>4</a:t>
            </a:r>
            <a:endParaRPr lang="en-US" sz="1550"/>
          </a:p>
        </p:txBody>
      </p:sp>
      <p:sp>
        <p:nvSpPr>
          <p:cNvPr id="18" name="Text 15"/>
          <p:cNvSpPr/>
          <p:nvPr/>
        </p:nvSpPr>
        <p:spPr>
          <a:xfrm>
            <a:off x="870466" y="7030879"/>
            <a:ext cx="2049066" cy="211574"/>
          </a:xfrm>
          <a:prstGeom prst="rect">
            <a:avLst/>
          </a:prstGeom>
          <a:noFill/>
          <a:ln/>
        </p:spPr>
        <p:txBody>
          <a:bodyPr wrap="none" lIns="0" tIns="0" rIns="0" bIns="0" rtlCol="0" anchor="t"/>
          <a:lstStyle/>
          <a:p>
            <a:pPr marL="0" indent="0">
              <a:lnSpc>
                <a:spcPts val="1650"/>
              </a:lnSpc>
              <a:buNone/>
            </a:pPr>
            <a:r>
              <a:rPr lang="en-US" sz="1300" b="1" kern="0" spc="-27">
                <a:solidFill>
                  <a:srgbClr val="E0D6DE"/>
                </a:solidFill>
                <a:latin typeface="Petrona Bold" pitchFamily="34" charset="0"/>
                <a:ea typeface="Petrona Bold" pitchFamily="34" charset="-122"/>
                <a:cs typeface="Petrona Bold" pitchFamily="34" charset="-120"/>
              </a:rPr>
              <a:t>Harmony Score Calculation</a:t>
            </a:r>
            <a:endParaRPr lang="en-US" sz="1300"/>
          </a:p>
        </p:txBody>
      </p:sp>
      <p:sp>
        <p:nvSpPr>
          <p:cNvPr id="19" name="Text 16"/>
          <p:cNvSpPr/>
          <p:nvPr/>
        </p:nvSpPr>
        <p:spPr>
          <a:xfrm>
            <a:off x="870466" y="7319843"/>
            <a:ext cx="13308568" cy="206216"/>
          </a:xfrm>
          <a:prstGeom prst="rect">
            <a:avLst/>
          </a:prstGeom>
          <a:noFill/>
          <a:ln/>
        </p:spPr>
        <p:txBody>
          <a:bodyPr wrap="none" lIns="0" tIns="0" rIns="0" bIns="0" rtlCol="0" anchor="t"/>
          <a:lstStyle/>
          <a:p>
            <a:pPr marL="0" indent="0">
              <a:lnSpc>
                <a:spcPts val="1600"/>
              </a:lnSpc>
              <a:buNone/>
            </a:pPr>
            <a:r>
              <a:rPr lang="en-US" sz="1000" kern="0" spc="-20">
                <a:solidFill>
                  <a:srgbClr val="E0D6DE"/>
                </a:solidFill>
                <a:latin typeface="Inter" pitchFamily="34" charset="0"/>
                <a:ea typeface="Inter" pitchFamily="34" charset="-122"/>
                <a:cs typeface="Inter" pitchFamily="34" charset="-120"/>
              </a:rPr>
              <a:t>Develops a scoring system to quantify compatibility between skin tones and seasonal palettes.</a:t>
            </a:r>
            <a:endParaRPr lang="en-US" sz="1000"/>
          </a:p>
        </p:txBody>
      </p:sp>
      <p:sp>
        <p:nvSpPr>
          <p:cNvPr id="20" name="Text 17"/>
          <p:cNvSpPr/>
          <p:nvPr/>
        </p:nvSpPr>
        <p:spPr>
          <a:xfrm>
            <a:off x="451366" y="7671078"/>
            <a:ext cx="13727668" cy="206216"/>
          </a:xfrm>
          <a:prstGeom prst="rect">
            <a:avLst/>
          </a:prstGeom>
          <a:noFill/>
          <a:ln/>
        </p:spPr>
        <p:txBody>
          <a:bodyPr wrap="none" lIns="0" tIns="0" rIns="0" bIns="0" rtlCol="0" anchor="t"/>
          <a:lstStyle/>
          <a:p>
            <a:pPr marL="0" indent="0">
              <a:lnSpc>
                <a:spcPts val="1600"/>
              </a:lnSpc>
              <a:buNone/>
            </a:pPr>
            <a:r>
              <a:rPr lang="en-US" sz="1000" kern="0" spc="-20">
                <a:solidFill>
                  <a:srgbClr val="E0D6DE"/>
                </a:solidFill>
                <a:latin typeface="Inter" pitchFamily="34" charset="0"/>
                <a:ea typeface="Inter" pitchFamily="34" charset="-122"/>
                <a:cs typeface="Inter" pitchFamily="34" charset="-120"/>
              </a:rPr>
              <a:t>These transformations unlock valuable insights into the relationship between color, personal style, and seasonality.</a:t>
            </a:r>
            <a:endParaRPr lang="en-US" sz="1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96835" y="311825"/>
            <a:ext cx="3311009" cy="372070"/>
          </a:xfrm>
          <a:prstGeom prst="rect">
            <a:avLst/>
          </a:prstGeom>
          <a:noFill/>
          <a:ln/>
        </p:spPr>
        <p:txBody>
          <a:bodyPr wrap="none" lIns="0" tIns="0" rIns="0" bIns="0" rtlCol="0" anchor="t"/>
          <a:lstStyle/>
          <a:p>
            <a:pPr marL="0" indent="0">
              <a:lnSpc>
                <a:spcPts val="2900"/>
              </a:lnSpc>
              <a:buNone/>
            </a:pPr>
            <a:r>
              <a:rPr lang="en-US" sz="2300" b="1" kern="0" spc="-47">
                <a:solidFill>
                  <a:srgbClr val="FF8AAF"/>
                </a:solidFill>
                <a:latin typeface="Petrona Bold" pitchFamily="34" charset="0"/>
                <a:ea typeface="Petrona Bold" pitchFamily="34" charset="-122"/>
                <a:cs typeface="Petrona Bold" pitchFamily="34" charset="-120"/>
              </a:rPr>
              <a:t>Fashion Dataset Findings</a:t>
            </a:r>
            <a:endParaRPr lang="en-US" sz="2300"/>
          </a:p>
        </p:txBody>
      </p:sp>
      <p:sp>
        <p:nvSpPr>
          <p:cNvPr id="3" name="Text 1"/>
          <p:cNvSpPr/>
          <p:nvPr/>
        </p:nvSpPr>
        <p:spPr>
          <a:xfrm>
            <a:off x="396835" y="910709"/>
            <a:ext cx="13836729" cy="181451"/>
          </a:xfrm>
          <a:prstGeom prst="rect">
            <a:avLst/>
          </a:prstGeom>
          <a:noFill/>
          <a:ln/>
        </p:spPr>
        <p:txBody>
          <a:bodyPr wrap="none" lIns="0" tIns="0" rIns="0" bIns="0" rtlCol="0" anchor="t"/>
          <a:lstStyle/>
          <a:p>
            <a:pPr marL="0" indent="0">
              <a:lnSpc>
                <a:spcPts val="1400"/>
              </a:lnSpc>
              <a:buNone/>
            </a:pPr>
            <a:r>
              <a:rPr lang="en-US" sz="850" kern="0" spc="-18">
                <a:solidFill>
                  <a:srgbClr val="E0D6DE"/>
                </a:solidFill>
                <a:latin typeface="Inter" pitchFamily="34" charset="0"/>
                <a:ea typeface="Inter" pitchFamily="34" charset="-122"/>
                <a:cs typeface="Inter" pitchFamily="34" charset="-120"/>
              </a:rPr>
              <a:t>Our analysis revealed fascinating insights from the Fashion dataset.</a:t>
            </a:r>
            <a:endParaRPr lang="en-US" sz="850"/>
          </a:p>
        </p:txBody>
      </p:sp>
      <p:sp>
        <p:nvSpPr>
          <p:cNvPr id="4" name="Text 2"/>
          <p:cNvSpPr/>
          <p:nvPr/>
        </p:nvSpPr>
        <p:spPr>
          <a:xfrm>
            <a:off x="396835" y="1219676"/>
            <a:ext cx="13836729" cy="181451"/>
          </a:xfrm>
          <a:prstGeom prst="rect">
            <a:avLst/>
          </a:prstGeom>
          <a:noFill/>
          <a:ln/>
        </p:spPr>
        <p:txBody>
          <a:bodyPr wrap="none" lIns="0" tIns="0" rIns="0" bIns="0" rtlCol="0" anchor="t"/>
          <a:lstStyle/>
          <a:p>
            <a:pPr marL="0" indent="0">
              <a:lnSpc>
                <a:spcPts val="1400"/>
              </a:lnSpc>
              <a:buNone/>
            </a:pPr>
            <a:r>
              <a:rPr lang="en-US" sz="850" kern="0" spc="-18">
                <a:solidFill>
                  <a:srgbClr val="E0D6DE"/>
                </a:solidFill>
                <a:latin typeface="Inter" pitchFamily="34" charset="0"/>
                <a:ea typeface="Inter" pitchFamily="34" charset="-122"/>
                <a:cs typeface="Inter" pitchFamily="34" charset="-120"/>
              </a:rPr>
              <a:t>We observed strong correlations between skin tones and color palettes.</a:t>
            </a:r>
            <a:endParaRPr lang="en-US" sz="850"/>
          </a:p>
        </p:txBody>
      </p:sp>
      <p:sp>
        <p:nvSpPr>
          <p:cNvPr id="5" name="Text 3"/>
          <p:cNvSpPr/>
          <p:nvPr/>
        </p:nvSpPr>
        <p:spPr>
          <a:xfrm>
            <a:off x="396835" y="1528643"/>
            <a:ext cx="13836729" cy="181451"/>
          </a:xfrm>
          <a:prstGeom prst="rect">
            <a:avLst/>
          </a:prstGeom>
          <a:noFill/>
          <a:ln/>
        </p:spPr>
        <p:txBody>
          <a:bodyPr wrap="none" lIns="0" tIns="0" rIns="0" bIns="0" rtlCol="0" anchor="t"/>
          <a:lstStyle/>
          <a:p>
            <a:pPr marL="0" indent="0">
              <a:lnSpc>
                <a:spcPts val="1400"/>
              </a:lnSpc>
              <a:buNone/>
            </a:pPr>
            <a:r>
              <a:rPr lang="en-US" sz="850" kern="0" spc="-18">
                <a:solidFill>
                  <a:srgbClr val="E0D6DE"/>
                </a:solidFill>
                <a:latin typeface="Inter" pitchFamily="34" charset="0"/>
                <a:ea typeface="Inter" pitchFamily="34" charset="-122"/>
                <a:cs typeface="Inter" pitchFamily="34" charset="-120"/>
              </a:rPr>
              <a:t>Dataset imbalances presented challenges for model training.</a:t>
            </a:r>
            <a:endParaRPr lang="en-US" sz="850"/>
          </a:p>
        </p:txBody>
      </p:sp>
      <p:sp>
        <p:nvSpPr>
          <p:cNvPr id="6" name="Shape 4"/>
          <p:cNvSpPr/>
          <p:nvPr/>
        </p:nvSpPr>
        <p:spPr>
          <a:xfrm>
            <a:off x="396835" y="1837611"/>
            <a:ext cx="13836729" cy="1013222"/>
          </a:xfrm>
          <a:prstGeom prst="roundRect">
            <a:avLst>
              <a:gd name="adj" fmla="val 4701"/>
            </a:avLst>
          </a:prstGeom>
          <a:noFill/>
          <a:ln w="7620">
            <a:solidFill>
              <a:srgbClr val="FFFFFF">
                <a:alpha val="24000"/>
              </a:srgbClr>
            </a:solidFill>
            <a:prstDash val="solid"/>
          </a:ln>
        </p:spPr>
        <p:txBody>
          <a:bodyPr/>
          <a:lstStyle/>
          <a:p>
            <a:endParaRPr lang="en-US"/>
          </a:p>
        </p:txBody>
      </p:sp>
      <p:sp>
        <p:nvSpPr>
          <p:cNvPr id="7" name="Shape 5"/>
          <p:cNvSpPr/>
          <p:nvPr/>
        </p:nvSpPr>
        <p:spPr>
          <a:xfrm>
            <a:off x="404455" y="1845231"/>
            <a:ext cx="13820061" cy="332661"/>
          </a:xfrm>
          <a:prstGeom prst="rect">
            <a:avLst/>
          </a:prstGeom>
          <a:solidFill>
            <a:srgbClr val="FFFFFF">
              <a:alpha val="4000"/>
            </a:srgbClr>
          </a:solidFill>
          <a:ln/>
        </p:spPr>
        <p:txBody>
          <a:bodyPr/>
          <a:lstStyle/>
          <a:p>
            <a:endParaRPr lang="en-US"/>
          </a:p>
        </p:txBody>
      </p:sp>
      <p:sp>
        <p:nvSpPr>
          <p:cNvPr id="8" name="Text 6"/>
          <p:cNvSpPr/>
          <p:nvPr/>
        </p:nvSpPr>
        <p:spPr>
          <a:xfrm>
            <a:off x="519351" y="1920835"/>
            <a:ext cx="4375666" cy="181451"/>
          </a:xfrm>
          <a:prstGeom prst="rect">
            <a:avLst/>
          </a:prstGeom>
          <a:noFill/>
          <a:ln/>
        </p:spPr>
        <p:txBody>
          <a:bodyPr wrap="none" lIns="0" tIns="0" rIns="0" bIns="0" rtlCol="0" anchor="t"/>
          <a:lstStyle/>
          <a:p>
            <a:pPr marL="0" indent="0">
              <a:lnSpc>
                <a:spcPts val="1400"/>
              </a:lnSpc>
              <a:buNone/>
            </a:pPr>
            <a:r>
              <a:rPr lang="en-US" sz="850" kern="0" spc="-18">
                <a:solidFill>
                  <a:srgbClr val="E0D6DE"/>
                </a:solidFill>
                <a:latin typeface="Inter" pitchFamily="34" charset="0"/>
                <a:ea typeface="Inter" pitchFamily="34" charset="-122"/>
                <a:cs typeface="Inter" pitchFamily="34" charset="-120"/>
              </a:rPr>
              <a:t>Skin Tone</a:t>
            </a:r>
            <a:endParaRPr lang="en-US" sz="850"/>
          </a:p>
        </p:txBody>
      </p:sp>
      <p:sp>
        <p:nvSpPr>
          <p:cNvPr id="9" name="Text 7"/>
          <p:cNvSpPr/>
          <p:nvPr/>
        </p:nvSpPr>
        <p:spPr>
          <a:xfrm>
            <a:off x="5129332" y="1920835"/>
            <a:ext cx="4371856" cy="181451"/>
          </a:xfrm>
          <a:prstGeom prst="rect">
            <a:avLst/>
          </a:prstGeom>
          <a:noFill/>
          <a:ln/>
        </p:spPr>
        <p:txBody>
          <a:bodyPr wrap="none" lIns="0" tIns="0" rIns="0" bIns="0" rtlCol="0" anchor="t"/>
          <a:lstStyle/>
          <a:p>
            <a:pPr marL="0" indent="0">
              <a:lnSpc>
                <a:spcPts val="1400"/>
              </a:lnSpc>
              <a:buNone/>
            </a:pPr>
            <a:r>
              <a:rPr lang="en-US" sz="850" kern="0" spc="-18">
                <a:solidFill>
                  <a:srgbClr val="E0D6DE"/>
                </a:solidFill>
                <a:latin typeface="Inter" pitchFamily="34" charset="0"/>
                <a:ea typeface="Inter" pitchFamily="34" charset="-122"/>
                <a:cs typeface="Inter" pitchFamily="34" charset="-120"/>
              </a:rPr>
              <a:t>Palette</a:t>
            </a:r>
            <a:endParaRPr lang="en-US" sz="850"/>
          </a:p>
        </p:txBody>
      </p:sp>
      <p:sp>
        <p:nvSpPr>
          <p:cNvPr id="10" name="Text 8"/>
          <p:cNvSpPr/>
          <p:nvPr/>
        </p:nvSpPr>
        <p:spPr>
          <a:xfrm>
            <a:off x="9735503" y="1920835"/>
            <a:ext cx="4375666" cy="181451"/>
          </a:xfrm>
          <a:prstGeom prst="rect">
            <a:avLst/>
          </a:prstGeom>
          <a:noFill/>
          <a:ln/>
        </p:spPr>
        <p:txBody>
          <a:bodyPr wrap="none" lIns="0" tIns="0" rIns="0" bIns="0" rtlCol="0" anchor="t"/>
          <a:lstStyle/>
          <a:p>
            <a:pPr marL="0" indent="0">
              <a:lnSpc>
                <a:spcPts val="1400"/>
              </a:lnSpc>
              <a:buNone/>
            </a:pPr>
            <a:r>
              <a:rPr lang="en-US" sz="850" kern="0" spc="-18">
                <a:solidFill>
                  <a:srgbClr val="E0D6DE"/>
                </a:solidFill>
                <a:latin typeface="Inter" pitchFamily="34" charset="0"/>
                <a:ea typeface="Inter" pitchFamily="34" charset="-122"/>
                <a:cs typeface="Inter" pitchFamily="34" charset="-120"/>
              </a:rPr>
              <a:t>Score</a:t>
            </a:r>
            <a:endParaRPr lang="en-US" sz="850"/>
          </a:p>
        </p:txBody>
      </p:sp>
      <p:sp>
        <p:nvSpPr>
          <p:cNvPr id="11" name="Shape 9"/>
          <p:cNvSpPr/>
          <p:nvPr/>
        </p:nvSpPr>
        <p:spPr>
          <a:xfrm>
            <a:off x="404455" y="2177891"/>
            <a:ext cx="13820061" cy="332661"/>
          </a:xfrm>
          <a:prstGeom prst="rect">
            <a:avLst/>
          </a:prstGeom>
          <a:solidFill>
            <a:srgbClr val="000000">
              <a:alpha val="4000"/>
            </a:srgbClr>
          </a:solidFill>
          <a:ln/>
        </p:spPr>
        <p:txBody>
          <a:bodyPr/>
          <a:lstStyle/>
          <a:p>
            <a:endParaRPr lang="en-US"/>
          </a:p>
        </p:txBody>
      </p:sp>
      <p:sp>
        <p:nvSpPr>
          <p:cNvPr id="12" name="Text 10"/>
          <p:cNvSpPr/>
          <p:nvPr/>
        </p:nvSpPr>
        <p:spPr>
          <a:xfrm>
            <a:off x="519351" y="2253496"/>
            <a:ext cx="4375666" cy="181451"/>
          </a:xfrm>
          <a:prstGeom prst="rect">
            <a:avLst/>
          </a:prstGeom>
          <a:noFill/>
          <a:ln/>
        </p:spPr>
        <p:txBody>
          <a:bodyPr wrap="none" lIns="0" tIns="0" rIns="0" bIns="0" rtlCol="0" anchor="t"/>
          <a:lstStyle/>
          <a:p>
            <a:pPr marL="0" indent="0">
              <a:lnSpc>
                <a:spcPts val="1400"/>
              </a:lnSpc>
              <a:buNone/>
            </a:pPr>
            <a:r>
              <a:rPr lang="en-US" sz="850" kern="0" spc="-18">
                <a:solidFill>
                  <a:srgbClr val="E0D6DE"/>
                </a:solidFill>
                <a:latin typeface="Inter" pitchFamily="34" charset="0"/>
                <a:ea typeface="Inter" pitchFamily="34" charset="-122"/>
                <a:cs typeface="Inter" pitchFamily="34" charset="-120"/>
              </a:rPr>
              <a:t>Fair</a:t>
            </a:r>
            <a:endParaRPr lang="en-US" sz="850"/>
          </a:p>
        </p:txBody>
      </p:sp>
      <p:sp>
        <p:nvSpPr>
          <p:cNvPr id="13" name="Text 11"/>
          <p:cNvSpPr/>
          <p:nvPr/>
        </p:nvSpPr>
        <p:spPr>
          <a:xfrm>
            <a:off x="5129332" y="2253496"/>
            <a:ext cx="4371856" cy="181451"/>
          </a:xfrm>
          <a:prstGeom prst="rect">
            <a:avLst/>
          </a:prstGeom>
          <a:noFill/>
          <a:ln/>
        </p:spPr>
        <p:txBody>
          <a:bodyPr wrap="none" lIns="0" tIns="0" rIns="0" bIns="0" rtlCol="0" anchor="t"/>
          <a:lstStyle/>
          <a:p>
            <a:pPr marL="0" indent="0">
              <a:lnSpc>
                <a:spcPts val="1400"/>
              </a:lnSpc>
              <a:buNone/>
            </a:pPr>
            <a:r>
              <a:rPr lang="en-US" sz="850" kern="0" spc="-18">
                <a:solidFill>
                  <a:srgbClr val="E0D6DE"/>
                </a:solidFill>
                <a:latin typeface="Inter" pitchFamily="34" charset="0"/>
                <a:ea typeface="Inter" pitchFamily="34" charset="-122"/>
                <a:cs typeface="Inter" pitchFamily="34" charset="-120"/>
              </a:rPr>
              <a:t>Summer</a:t>
            </a:r>
            <a:endParaRPr lang="en-US" sz="850"/>
          </a:p>
        </p:txBody>
      </p:sp>
      <p:sp>
        <p:nvSpPr>
          <p:cNvPr id="14" name="Text 12"/>
          <p:cNvSpPr/>
          <p:nvPr/>
        </p:nvSpPr>
        <p:spPr>
          <a:xfrm>
            <a:off x="9735503" y="2253496"/>
            <a:ext cx="4375666" cy="181451"/>
          </a:xfrm>
          <a:prstGeom prst="rect">
            <a:avLst/>
          </a:prstGeom>
          <a:noFill/>
          <a:ln/>
        </p:spPr>
        <p:txBody>
          <a:bodyPr wrap="none" lIns="0" tIns="0" rIns="0" bIns="0" rtlCol="0" anchor="t"/>
          <a:lstStyle/>
          <a:p>
            <a:pPr marL="0" indent="0">
              <a:lnSpc>
                <a:spcPts val="1400"/>
              </a:lnSpc>
              <a:buNone/>
            </a:pPr>
            <a:r>
              <a:rPr lang="en-US" sz="850" kern="0" spc="-18">
                <a:solidFill>
                  <a:srgbClr val="E0D6DE"/>
                </a:solidFill>
                <a:latin typeface="Inter" pitchFamily="34" charset="0"/>
                <a:ea typeface="Inter" pitchFamily="34" charset="-122"/>
                <a:cs typeface="Inter" pitchFamily="34" charset="-120"/>
              </a:rPr>
              <a:t>0.9</a:t>
            </a:r>
            <a:endParaRPr lang="en-US" sz="850"/>
          </a:p>
        </p:txBody>
      </p:sp>
      <p:sp>
        <p:nvSpPr>
          <p:cNvPr id="15" name="Shape 13"/>
          <p:cNvSpPr/>
          <p:nvPr/>
        </p:nvSpPr>
        <p:spPr>
          <a:xfrm>
            <a:off x="404455" y="2510552"/>
            <a:ext cx="13820061" cy="332661"/>
          </a:xfrm>
          <a:prstGeom prst="rect">
            <a:avLst/>
          </a:prstGeom>
          <a:solidFill>
            <a:srgbClr val="FFFFFF">
              <a:alpha val="4000"/>
            </a:srgbClr>
          </a:solidFill>
          <a:ln/>
        </p:spPr>
        <p:txBody>
          <a:bodyPr/>
          <a:lstStyle/>
          <a:p>
            <a:endParaRPr lang="en-US"/>
          </a:p>
        </p:txBody>
      </p:sp>
      <p:sp>
        <p:nvSpPr>
          <p:cNvPr id="16" name="Text 14"/>
          <p:cNvSpPr/>
          <p:nvPr/>
        </p:nvSpPr>
        <p:spPr>
          <a:xfrm>
            <a:off x="519351" y="2586157"/>
            <a:ext cx="4375666" cy="181451"/>
          </a:xfrm>
          <a:prstGeom prst="rect">
            <a:avLst/>
          </a:prstGeom>
          <a:noFill/>
          <a:ln/>
        </p:spPr>
        <p:txBody>
          <a:bodyPr wrap="none" lIns="0" tIns="0" rIns="0" bIns="0" rtlCol="0" anchor="t"/>
          <a:lstStyle/>
          <a:p>
            <a:pPr marL="0" indent="0">
              <a:lnSpc>
                <a:spcPts val="1400"/>
              </a:lnSpc>
              <a:buNone/>
            </a:pPr>
            <a:r>
              <a:rPr lang="en-US" sz="850" kern="0" spc="-18">
                <a:solidFill>
                  <a:srgbClr val="E0D6DE"/>
                </a:solidFill>
                <a:latin typeface="Inter" pitchFamily="34" charset="0"/>
                <a:ea typeface="Inter" pitchFamily="34" charset="-122"/>
                <a:cs typeface="Inter" pitchFamily="34" charset="-120"/>
              </a:rPr>
              <a:t>Tan</a:t>
            </a:r>
            <a:endParaRPr lang="en-US" sz="850"/>
          </a:p>
        </p:txBody>
      </p:sp>
      <p:sp>
        <p:nvSpPr>
          <p:cNvPr id="17" name="Text 15"/>
          <p:cNvSpPr/>
          <p:nvPr/>
        </p:nvSpPr>
        <p:spPr>
          <a:xfrm>
            <a:off x="5129332" y="2586157"/>
            <a:ext cx="4371856" cy="181451"/>
          </a:xfrm>
          <a:prstGeom prst="rect">
            <a:avLst/>
          </a:prstGeom>
          <a:noFill/>
          <a:ln/>
        </p:spPr>
        <p:txBody>
          <a:bodyPr wrap="none" lIns="0" tIns="0" rIns="0" bIns="0" rtlCol="0" anchor="t"/>
          <a:lstStyle/>
          <a:p>
            <a:pPr marL="0" indent="0">
              <a:lnSpc>
                <a:spcPts val="1400"/>
              </a:lnSpc>
              <a:buNone/>
            </a:pPr>
            <a:r>
              <a:rPr lang="en-US" sz="850" kern="0" spc="-18">
                <a:solidFill>
                  <a:srgbClr val="E0D6DE"/>
                </a:solidFill>
                <a:latin typeface="Inter" pitchFamily="34" charset="0"/>
                <a:ea typeface="Inter" pitchFamily="34" charset="-122"/>
                <a:cs typeface="Inter" pitchFamily="34" charset="-120"/>
              </a:rPr>
              <a:t>Autumn</a:t>
            </a:r>
            <a:endParaRPr lang="en-US" sz="850"/>
          </a:p>
        </p:txBody>
      </p:sp>
      <p:sp>
        <p:nvSpPr>
          <p:cNvPr id="18" name="Text 16"/>
          <p:cNvSpPr/>
          <p:nvPr/>
        </p:nvSpPr>
        <p:spPr>
          <a:xfrm>
            <a:off x="9735503" y="2586157"/>
            <a:ext cx="4375666" cy="181451"/>
          </a:xfrm>
          <a:prstGeom prst="rect">
            <a:avLst/>
          </a:prstGeom>
          <a:noFill/>
          <a:ln/>
        </p:spPr>
        <p:txBody>
          <a:bodyPr wrap="none" lIns="0" tIns="0" rIns="0" bIns="0" rtlCol="0" anchor="t"/>
          <a:lstStyle/>
          <a:p>
            <a:pPr marL="0" indent="0">
              <a:lnSpc>
                <a:spcPts val="1400"/>
              </a:lnSpc>
              <a:buNone/>
            </a:pPr>
            <a:r>
              <a:rPr lang="en-US" sz="850" kern="0" spc="-18">
                <a:solidFill>
                  <a:srgbClr val="E0D6DE"/>
                </a:solidFill>
                <a:latin typeface="Inter" pitchFamily="34" charset="0"/>
                <a:ea typeface="Inter" pitchFamily="34" charset="-122"/>
                <a:cs typeface="Inter" pitchFamily="34" charset="-120"/>
              </a:rPr>
              <a:t>High</a:t>
            </a:r>
            <a:endParaRPr lang="en-US" sz="850"/>
          </a:p>
        </p:txBody>
      </p:sp>
      <p:sp>
        <p:nvSpPr>
          <p:cNvPr id="19" name="Shape 17"/>
          <p:cNvSpPr/>
          <p:nvPr/>
        </p:nvSpPr>
        <p:spPr>
          <a:xfrm>
            <a:off x="396835" y="2978348"/>
            <a:ext cx="13836729" cy="1345883"/>
          </a:xfrm>
          <a:prstGeom prst="roundRect">
            <a:avLst>
              <a:gd name="adj" fmla="val 3539"/>
            </a:avLst>
          </a:prstGeom>
          <a:noFill/>
          <a:ln w="7620">
            <a:solidFill>
              <a:srgbClr val="FFFFFF">
                <a:alpha val="24000"/>
              </a:srgbClr>
            </a:solidFill>
            <a:prstDash val="solid"/>
          </a:ln>
        </p:spPr>
        <p:txBody>
          <a:bodyPr/>
          <a:lstStyle/>
          <a:p>
            <a:endParaRPr lang="en-US"/>
          </a:p>
        </p:txBody>
      </p:sp>
      <p:sp>
        <p:nvSpPr>
          <p:cNvPr id="20" name="Shape 18"/>
          <p:cNvSpPr/>
          <p:nvPr/>
        </p:nvSpPr>
        <p:spPr>
          <a:xfrm>
            <a:off x="404455" y="2985968"/>
            <a:ext cx="13821489" cy="332661"/>
          </a:xfrm>
          <a:prstGeom prst="rect">
            <a:avLst/>
          </a:prstGeom>
          <a:solidFill>
            <a:srgbClr val="FFFFFF">
              <a:alpha val="4000"/>
            </a:srgbClr>
          </a:solidFill>
          <a:ln/>
        </p:spPr>
        <p:txBody>
          <a:bodyPr/>
          <a:lstStyle/>
          <a:p>
            <a:endParaRPr lang="en-US"/>
          </a:p>
        </p:txBody>
      </p:sp>
      <p:sp>
        <p:nvSpPr>
          <p:cNvPr id="21" name="Text 19"/>
          <p:cNvSpPr/>
          <p:nvPr/>
        </p:nvSpPr>
        <p:spPr>
          <a:xfrm>
            <a:off x="517803" y="3061573"/>
            <a:ext cx="6680240" cy="181451"/>
          </a:xfrm>
          <a:prstGeom prst="rect">
            <a:avLst/>
          </a:prstGeom>
          <a:noFill/>
          <a:ln/>
        </p:spPr>
        <p:txBody>
          <a:bodyPr wrap="none" lIns="0" tIns="0" rIns="0" bIns="0" rtlCol="0" anchor="t"/>
          <a:lstStyle/>
          <a:p>
            <a:pPr marL="0" indent="0">
              <a:lnSpc>
                <a:spcPts val="1400"/>
              </a:lnSpc>
              <a:buNone/>
            </a:pPr>
            <a:r>
              <a:rPr lang="en-US" sz="850" kern="0" spc="-18">
                <a:solidFill>
                  <a:srgbClr val="E0D6DE"/>
                </a:solidFill>
                <a:latin typeface="Inter" pitchFamily="34" charset="0"/>
                <a:ea typeface="Inter" pitchFamily="34" charset="-122"/>
                <a:cs typeface="Inter" pitchFamily="34" charset="-120"/>
              </a:rPr>
              <a:t>Skin Tone</a:t>
            </a:r>
            <a:endParaRPr lang="en-US" sz="850"/>
          </a:p>
        </p:txBody>
      </p:sp>
      <p:sp>
        <p:nvSpPr>
          <p:cNvPr id="22" name="Text 20"/>
          <p:cNvSpPr/>
          <p:nvPr/>
        </p:nvSpPr>
        <p:spPr>
          <a:xfrm>
            <a:off x="7432358" y="3061573"/>
            <a:ext cx="6680240" cy="181451"/>
          </a:xfrm>
          <a:prstGeom prst="rect">
            <a:avLst/>
          </a:prstGeom>
          <a:noFill/>
          <a:ln/>
        </p:spPr>
        <p:txBody>
          <a:bodyPr wrap="none" lIns="0" tIns="0" rIns="0" bIns="0" rtlCol="0" anchor="t"/>
          <a:lstStyle/>
          <a:p>
            <a:pPr marL="0" indent="0">
              <a:lnSpc>
                <a:spcPts val="1400"/>
              </a:lnSpc>
              <a:buNone/>
            </a:pPr>
            <a:r>
              <a:rPr lang="en-US" sz="850" kern="0" spc="-18">
                <a:solidFill>
                  <a:srgbClr val="E0D6DE"/>
                </a:solidFill>
                <a:latin typeface="Inter" pitchFamily="34" charset="0"/>
                <a:ea typeface="Inter" pitchFamily="34" charset="-122"/>
                <a:cs typeface="Inter" pitchFamily="34" charset="-120"/>
              </a:rPr>
              <a:t>Samples</a:t>
            </a:r>
            <a:endParaRPr lang="en-US" sz="850"/>
          </a:p>
        </p:txBody>
      </p:sp>
      <p:sp>
        <p:nvSpPr>
          <p:cNvPr id="23" name="Shape 21"/>
          <p:cNvSpPr/>
          <p:nvPr/>
        </p:nvSpPr>
        <p:spPr>
          <a:xfrm>
            <a:off x="404455" y="3318629"/>
            <a:ext cx="13821489" cy="332661"/>
          </a:xfrm>
          <a:prstGeom prst="rect">
            <a:avLst/>
          </a:prstGeom>
          <a:solidFill>
            <a:srgbClr val="000000">
              <a:alpha val="4000"/>
            </a:srgbClr>
          </a:solidFill>
          <a:ln/>
        </p:spPr>
        <p:txBody>
          <a:bodyPr/>
          <a:lstStyle/>
          <a:p>
            <a:endParaRPr lang="en-US"/>
          </a:p>
        </p:txBody>
      </p:sp>
      <p:sp>
        <p:nvSpPr>
          <p:cNvPr id="24" name="Text 22"/>
          <p:cNvSpPr/>
          <p:nvPr/>
        </p:nvSpPr>
        <p:spPr>
          <a:xfrm>
            <a:off x="517803" y="3394234"/>
            <a:ext cx="6680240" cy="181451"/>
          </a:xfrm>
          <a:prstGeom prst="rect">
            <a:avLst/>
          </a:prstGeom>
          <a:noFill/>
          <a:ln/>
        </p:spPr>
        <p:txBody>
          <a:bodyPr wrap="none" lIns="0" tIns="0" rIns="0" bIns="0" rtlCol="0" anchor="t"/>
          <a:lstStyle/>
          <a:p>
            <a:pPr marL="0" indent="0">
              <a:lnSpc>
                <a:spcPts val="1400"/>
              </a:lnSpc>
              <a:buNone/>
            </a:pPr>
            <a:r>
              <a:rPr lang="en-US" sz="850" kern="0" spc="-18">
                <a:solidFill>
                  <a:srgbClr val="E0D6DE"/>
                </a:solidFill>
                <a:latin typeface="Inter" pitchFamily="34" charset="0"/>
                <a:ea typeface="Inter" pitchFamily="34" charset="-122"/>
                <a:cs typeface="Inter" pitchFamily="34" charset="-120"/>
              </a:rPr>
              <a:t>Fair</a:t>
            </a:r>
            <a:endParaRPr lang="en-US" sz="850"/>
          </a:p>
        </p:txBody>
      </p:sp>
      <p:sp>
        <p:nvSpPr>
          <p:cNvPr id="25" name="Text 23"/>
          <p:cNvSpPr/>
          <p:nvPr/>
        </p:nvSpPr>
        <p:spPr>
          <a:xfrm>
            <a:off x="7432358" y="3394234"/>
            <a:ext cx="6680240" cy="181451"/>
          </a:xfrm>
          <a:prstGeom prst="rect">
            <a:avLst/>
          </a:prstGeom>
          <a:noFill/>
          <a:ln/>
        </p:spPr>
        <p:txBody>
          <a:bodyPr wrap="none" lIns="0" tIns="0" rIns="0" bIns="0" rtlCol="0" anchor="t"/>
          <a:lstStyle/>
          <a:p>
            <a:pPr marL="0" indent="0">
              <a:lnSpc>
                <a:spcPts val="1400"/>
              </a:lnSpc>
              <a:buNone/>
            </a:pPr>
            <a:r>
              <a:rPr lang="en-US" sz="850" kern="0" spc="-18">
                <a:solidFill>
                  <a:srgbClr val="E0D6DE"/>
                </a:solidFill>
                <a:latin typeface="Inter" pitchFamily="34" charset="0"/>
                <a:ea typeface="Inter" pitchFamily="34" charset="-122"/>
                <a:cs typeface="Inter" pitchFamily="34" charset="-120"/>
              </a:rPr>
              <a:t>12,272</a:t>
            </a:r>
            <a:endParaRPr lang="en-US" sz="850"/>
          </a:p>
        </p:txBody>
      </p:sp>
      <p:sp>
        <p:nvSpPr>
          <p:cNvPr id="26" name="Shape 24"/>
          <p:cNvSpPr/>
          <p:nvPr/>
        </p:nvSpPr>
        <p:spPr>
          <a:xfrm>
            <a:off x="404455" y="3651290"/>
            <a:ext cx="13821489" cy="332661"/>
          </a:xfrm>
          <a:prstGeom prst="rect">
            <a:avLst/>
          </a:prstGeom>
          <a:solidFill>
            <a:srgbClr val="FFFFFF">
              <a:alpha val="4000"/>
            </a:srgbClr>
          </a:solidFill>
          <a:ln/>
        </p:spPr>
        <p:txBody>
          <a:bodyPr/>
          <a:lstStyle/>
          <a:p>
            <a:endParaRPr lang="en-US"/>
          </a:p>
        </p:txBody>
      </p:sp>
      <p:sp>
        <p:nvSpPr>
          <p:cNvPr id="27" name="Text 25"/>
          <p:cNvSpPr/>
          <p:nvPr/>
        </p:nvSpPr>
        <p:spPr>
          <a:xfrm>
            <a:off x="517803" y="3726894"/>
            <a:ext cx="6680240" cy="181451"/>
          </a:xfrm>
          <a:prstGeom prst="rect">
            <a:avLst/>
          </a:prstGeom>
          <a:noFill/>
          <a:ln/>
        </p:spPr>
        <p:txBody>
          <a:bodyPr wrap="none" lIns="0" tIns="0" rIns="0" bIns="0" rtlCol="0" anchor="t"/>
          <a:lstStyle/>
          <a:p>
            <a:pPr marL="0" indent="0">
              <a:lnSpc>
                <a:spcPts val="1400"/>
              </a:lnSpc>
              <a:buNone/>
            </a:pPr>
            <a:r>
              <a:rPr lang="en-US" sz="850" kern="0" spc="-18">
                <a:solidFill>
                  <a:srgbClr val="E0D6DE"/>
                </a:solidFill>
                <a:latin typeface="Inter" pitchFamily="34" charset="0"/>
                <a:ea typeface="Inter" pitchFamily="34" charset="-122"/>
                <a:cs typeface="Inter" pitchFamily="34" charset="-120"/>
              </a:rPr>
              <a:t>Light</a:t>
            </a:r>
            <a:endParaRPr lang="en-US" sz="850"/>
          </a:p>
        </p:txBody>
      </p:sp>
      <p:sp>
        <p:nvSpPr>
          <p:cNvPr id="28" name="Text 26"/>
          <p:cNvSpPr/>
          <p:nvPr/>
        </p:nvSpPr>
        <p:spPr>
          <a:xfrm>
            <a:off x="7432358" y="3726894"/>
            <a:ext cx="6680240" cy="181451"/>
          </a:xfrm>
          <a:prstGeom prst="rect">
            <a:avLst/>
          </a:prstGeom>
          <a:noFill/>
          <a:ln/>
        </p:spPr>
        <p:txBody>
          <a:bodyPr wrap="none" lIns="0" tIns="0" rIns="0" bIns="0" rtlCol="0" anchor="t"/>
          <a:lstStyle/>
          <a:p>
            <a:pPr marL="0" indent="0">
              <a:lnSpc>
                <a:spcPts val="1400"/>
              </a:lnSpc>
              <a:buNone/>
            </a:pPr>
            <a:r>
              <a:rPr lang="en-US" sz="850" kern="0" spc="-18">
                <a:solidFill>
                  <a:srgbClr val="E0D6DE"/>
                </a:solidFill>
                <a:latin typeface="Inter" pitchFamily="34" charset="0"/>
                <a:ea typeface="Inter" pitchFamily="34" charset="-122"/>
                <a:cs typeface="Inter" pitchFamily="34" charset="-120"/>
              </a:rPr>
              <a:t>4,655</a:t>
            </a:r>
            <a:endParaRPr lang="en-US" sz="850"/>
          </a:p>
        </p:txBody>
      </p:sp>
      <p:sp>
        <p:nvSpPr>
          <p:cNvPr id="29" name="Shape 27"/>
          <p:cNvSpPr/>
          <p:nvPr/>
        </p:nvSpPr>
        <p:spPr>
          <a:xfrm>
            <a:off x="404455" y="3983950"/>
            <a:ext cx="13821489" cy="332661"/>
          </a:xfrm>
          <a:prstGeom prst="rect">
            <a:avLst/>
          </a:prstGeom>
          <a:solidFill>
            <a:srgbClr val="000000">
              <a:alpha val="4000"/>
            </a:srgbClr>
          </a:solidFill>
          <a:ln/>
        </p:spPr>
        <p:txBody>
          <a:bodyPr/>
          <a:lstStyle/>
          <a:p>
            <a:endParaRPr lang="en-US"/>
          </a:p>
        </p:txBody>
      </p:sp>
      <p:sp>
        <p:nvSpPr>
          <p:cNvPr id="30" name="Text 28"/>
          <p:cNvSpPr/>
          <p:nvPr/>
        </p:nvSpPr>
        <p:spPr>
          <a:xfrm>
            <a:off x="517803" y="4059555"/>
            <a:ext cx="6680240" cy="181451"/>
          </a:xfrm>
          <a:prstGeom prst="rect">
            <a:avLst/>
          </a:prstGeom>
          <a:noFill/>
          <a:ln/>
        </p:spPr>
        <p:txBody>
          <a:bodyPr wrap="none" lIns="0" tIns="0" rIns="0" bIns="0" rtlCol="0" anchor="t"/>
          <a:lstStyle/>
          <a:p>
            <a:pPr marL="0" indent="0">
              <a:lnSpc>
                <a:spcPts val="1400"/>
              </a:lnSpc>
              <a:buNone/>
            </a:pPr>
            <a:r>
              <a:rPr lang="en-US" sz="850" kern="0" spc="-18">
                <a:solidFill>
                  <a:srgbClr val="E0D6DE"/>
                </a:solidFill>
                <a:latin typeface="Inter" pitchFamily="34" charset="0"/>
                <a:ea typeface="Inter" pitchFamily="34" charset="-122"/>
                <a:cs typeface="Inter" pitchFamily="34" charset="-120"/>
              </a:rPr>
              <a:t>Tan</a:t>
            </a:r>
            <a:endParaRPr lang="en-US" sz="850"/>
          </a:p>
        </p:txBody>
      </p:sp>
      <p:sp>
        <p:nvSpPr>
          <p:cNvPr id="31" name="Text 29"/>
          <p:cNvSpPr/>
          <p:nvPr/>
        </p:nvSpPr>
        <p:spPr>
          <a:xfrm>
            <a:off x="7432358" y="4059555"/>
            <a:ext cx="6680240" cy="181451"/>
          </a:xfrm>
          <a:prstGeom prst="rect">
            <a:avLst/>
          </a:prstGeom>
          <a:noFill/>
          <a:ln/>
        </p:spPr>
        <p:txBody>
          <a:bodyPr wrap="none" lIns="0" tIns="0" rIns="0" bIns="0" rtlCol="0" anchor="t"/>
          <a:lstStyle/>
          <a:p>
            <a:pPr marL="0" indent="0">
              <a:lnSpc>
                <a:spcPts val="1400"/>
              </a:lnSpc>
              <a:buNone/>
            </a:pPr>
            <a:r>
              <a:rPr lang="en-US" sz="850" kern="0" spc="-18">
                <a:solidFill>
                  <a:srgbClr val="E0D6DE"/>
                </a:solidFill>
                <a:latin typeface="Inter" pitchFamily="34" charset="0"/>
                <a:ea typeface="Inter" pitchFamily="34" charset="-122"/>
                <a:cs typeface="Inter" pitchFamily="34" charset="-120"/>
              </a:rPr>
              <a:t>4,743</a:t>
            </a:r>
            <a:endParaRPr lang="en-US" sz="850"/>
          </a:p>
        </p:txBody>
      </p:sp>
      <p:pic>
        <p:nvPicPr>
          <p:cNvPr id="32" name="Image 0" descr="preencoded.png"/>
          <p:cNvPicPr>
            <a:picLocks noChangeAspect="1"/>
          </p:cNvPicPr>
          <p:nvPr/>
        </p:nvPicPr>
        <p:blipFill>
          <a:blip r:embed="rId3"/>
          <a:stretch>
            <a:fillRect/>
          </a:stretch>
        </p:blipFill>
        <p:spPr>
          <a:xfrm>
            <a:off x="866066" y="4534101"/>
            <a:ext cx="4732497" cy="3549328"/>
          </a:xfrm>
          <a:prstGeom prst="rect">
            <a:avLst/>
          </a:prstGeom>
        </p:spPr>
      </p:pic>
      <p:pic>
        <p:nvPicPr>
          <p:cNvPr id="33" name="Image 1" descr="preencoded.png"/>
          <p:cNvPicPr>
            <a:picLocks noChangeAspect="1"/>
          </p:cNvPicPr>
          <p:nvPr/>
        </p:nvPicPr>
        <p:blipFill>
          <a:blip r:embed="rId4"/>
          <a:stretch>
            <a:fillRect/>
          </a:stretch>
        </p:blipFill>
        <p:spPr>
          <a:xfrm>
            <a:off x="8225730" y="4656892"/>
            <a:ext cx="4563837" cy="342274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7598450" y="1584008"/>
            <a:ext cx="6748582" cy="5061466"/>
          </a:xfrm>
          <a:prstGeom prst="rect">
            <a:avLst/>
          </a:prstGeom>
        </p:spPr>
      </p:pic>
      <p:sp>
        <p:nvSpPr>
          <p:cNvPr id="4" name="Text 0"/>
          <p:cNvSpPr/>
          <p:nvPr/>
        </p:nvSpPr>
        <p:spPr>
          <a:xfrm>
            <a:off x="793075" y="625673"/>
            <a:ext cx="5729049" cy="2974181"/>
          </a:xfrm>
          <a:prstGeom prst="rect">
            <a:avLst/>
          </a:prstGeom>
          <a:noFill/>
          <a:ln/>
        </p:spPr>
        <p:txBody>
          <a:bodyPr wrap="square" lIns="0" tIns="0" rIns="0" bIns="0" rtlCol="0" anchor="t"/>
          <a:lstStyle/>
          <a:p>
            <a:pPr marL="0" indent="0">
              <a:lnSpc>
                <a:spcPts val="5850"/>
              </a:lnSpc>
              <a:buNone/>
            </a:pPr>
            <a:r>
              <a:rPr lang="en-US" sz="4650" b="1" kern="0" spc="-94">
                <a:solidFill>
                  <a:srgbClr val="FF8AAF"/>
                </a:solidFill>
                <a:latin typeface="Petrona Bold" pitchFamily="34" charset="0"/>
                <a:ea typeface="Petrona Bold" pitchFamily="34" charset="-122"/>
                <a:cs typeface="Petrona Bold" pitchFamily="34" charset="-120"/>
              </a:rPr>
              <a:t>Multiple Correspondence Analysis (MCA) Insights</a:t>
            </a:r>
            <a:endParaRPr lang="en-US" sz="4650"/>
          </a:p>
        </p:txBody>
      </p:sp>
      <p:sp>
        <p:nvSpPr>
          <p:cNvPr id="5" name="Text 1"/>
          <p:cNvSpPr/>
          <p:nvPr/>
        </p:nvSpPr>
        <p:spPr>
          <a:xfrm>
            <a:off x="793075" y="3939778"/>
            <a:ext cx="5729049" cy="724853"/>
          </a:xfrm>
          <a:prstGeom prst="rect">
            <a:avLst/>
          </a:prstGeom>
          <a:noFill/>
          <a:ln/>
        </p:spPr>
        <p:txBody>
          <a:bodyPr wrap="square" lIns="0" tIns="0" rIns="0" bIns="0" rtlCol="0" anchor="t"/>
          <a:lstStyle/>
          <a:p>
            <a:pPr marL="0" indent="0">
              <a:lnSpc>
                <a:spcPts val="2850"/>
              </a:lnSpc>
              <a:buNone/>
            </a:pPr>
            <a:r>
              <a:rPr lang="en-US" sz="1750" kern="0" spc="-36">
                <a:solidFill>
                  <a:srgbClr val="E0D6DE"/>
                </a:solidFill>
                <a:latin typeface="Inter" pitchFamily="34" charset="0"/>
                <a:ea typeface="Inter" pitchFamily="34" charset="-122"/>
                <a:cs typeface="Inter" pitchFamily="34" charset="-120"/>
              </a:rPr>
              <a:t>MCA reveals the underlying relationships between fashion items and their associated attributes.</a:t>
            </a:r>
            <a:endParaRPr lang="en-US" sz="1750"/>
          </a:p>
        </p:txBody>
      </p:sp>
      <p:sp>
        <p:nvSpPr>
          <p:cNvPr id="6" name="Text 2"/>
          <p:cNvSpPr/>
          <p:nvPr/>
        </p:nvSpPr>
        <p:spPr>
          <a:xfrm>
            <a:off x="793075" y="4919543"/>
            <a:ext cx="5729049" cy="724853"/>
          </a:xfrm>
          <a:prstGeom prst="rect">
            <a:avLst/>
          </a:prstGeom>
          <a:noFill/>
          <a:ln/>
        </p:spPr>
        <p:txBody>
          <a:bodyPr wrap="square" lIns="0" tIns="0" rIns="0" bIns="0" rtlCol="0" anchor="t"/>
          <a:lstStyle/>
          <a:p>
            <a:pPr marL="0" indent="0">
              <a:lnSpc>
                <a:spcPts val="2850"/>
              </a:lnSpc>
              <a:buNone/>
            </a:pPr>
            <a:r>
              <a:rPr lang="en-US" sz="1750" kern="0" spc="-36">
                <a:solidFill>
                  <a:srgbClr val="E0D6DE"/>
                </a:solidFill>
                <a:latin typeface="Inter" pitchFamily="34" charset="0"/>
                <a:ea typeface="Inter" pitchFamily="34" charset="-122"/>
                <a:cs typeface="Inter" pitchFamily="34" charset="-120"/>
              </a:rPr>
              <a:t>It unveils hidden patterns in data, like the interplay between clothing styles and their target demographics.</a:t>
            </a:r>
            <a:endParaRPr lang="en-US" sz="1750"/>
          </a:p>
        </p:txBody>
      </p:sp>
      <p:sp>
        <p:nvSpPr>
          <p:cNvPr id="7" name="Text 3"/>
          <p:cNvSpPr/>
          <p:nvPr/>
        </p:nvSpPr>
        <p:spPr>
          <a:xfrm>
            <a:off x="793075" y="5899309"/>
            <a:ext cx="5729049" cy="724853"/>
          </a:xfrm>
          <a:prstGeom prst="rect">
            <a:avLst/>
          </a:prstGeom>
          <a:noFill/>
          <a:ln/>
        </p:spPr>
        <p:txBody>
          <a:bodyPr wrap="square" lIns="0" tIns="0" rIns="0" bIns="0" rtlCol="0" anchor="t"/>
          <a:lstStyle/>
          <a:p>
            <a:pPr marL="0" indent="0">
              <a:lnSpc>
                <a:spcPts val="2850"/>
              </a:lnSpc>
              <a:buNone/>
            </a:pPr>
            <a:r>
              <a:rPr lang="en-US" sz="1750" kern="0" spc="-36">
                <a:solidFill>
                  <a:srgbClr val="E0D6DE"/>
                </a:solidFill>
                <a:latin typeface="Inter" pitchFamily="34" charset="0"/>
                <a:ea typeface="Inter" pitchFamily="34" charset="-122"/>
                <a:cs typeface="Inter" pitchFamily="34" charset="-120"/>
              </a:rPr>
              <a:t>This technique uncovers valuable insights into consumer preferences and trends.</a:t>
            </a:r>
            <a:endParaRPr lang="en-US" sz="1750"/>
          </a:p>
        </p:txBody>
      </p:sp>
      <p:sp>
        <p:nvSpPr>
          <p:cNvPr id="8" name="Text 4"/>
          <p:cNvSpPr/>
          <p:nvPr/>
        </p:nvSpPr>
        <p:spPr>
          <a:xfrm>
            <a:off x="793075" y="6879074"/>
            <a:ext cx="5729049" cy="724853"/>
          </a:xfrm>
          <a:prstGeom prst="rect">
            <a:avLst/>
          </a:prstGeom>
          <a:noFill/>
          <a:ln/>
        </p:spPr>
        <p:txBody>
          <a:bodyPr wrap="square" lIns="0" tIns="0" rIns="0" bIns="0" rtlCol="0" anchor="t"/>
          <a:lstStyle/>
          <a:p>
            <a:pPr marL="0" indent="0">
              <a:lnSpc>
                <a:spcPts val="2850"/>
              </a:lnSpc>
              <a:buNone/>
            </a:pPr>
            <a:r>
              <a:rPr lang="en-US" sz="1750" kern="0" spc="-36">
                <a:solidFill>
                  <a:srgbClr val="E0D6DE"/>
                </a:solidFill>
                <a:latin typeface="Inter" pitchFamily="34" charset="0"/>
                <a:ea typeface="Inter" pitchFamily="34" charset="-122"/>
                <a:cs typeface="Inter" pitchFamily="34" charset="-120"/>
              </a:rPr>
              <a:t>These insights inform strategic decisions for product development and marketing.</a:t>
            </a:r>
            <a:endParaRPr lang="en-US" sz="175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9584" y="812006"/>
            <a:ext cx="7201495" cy="668655"/>
          </a:xfrm>
          <a:prstGeom prst="rect">
            <a:avLst/>
          </a:prstGeom>
          <a:noFill/>
          <a:ln/>
        </p:spPr>
        <p:txBody>
          <a:bodyPr wrap="none" lIns="0" tIns="0" rIns="0" bIns="0" rtlCol="0" anchor="t"/>
          <a:lstStyle/>
          <a:p>
            <a:pPr marL="0" indent="0">
              <a:lnSpc>
                <a:spcPts val="5250"/>
              </a:lnSpc>
              <a:buNone/>
            </a:pPr>
            <a:r>
              <a:rPr lang="en-US" sz="4200" b="1" kern="0" spc="-84">
                <a:solidFill>
                  <a:srgbClr val="FF8AAF"/>
                </a:solidFill>
                <a:latin typeface="Petrona Bold" pitchFamily="34" charset="0"/>
                <a:ea typeface="Petrona Bold" pitchFamily="34" charset="-122"/>
                <a:cs typeface="Petrona Bold" pitchFamily="34" charset="-120"/>
              </a:rPr>
              <a:t>Fashion Practical Applications</a:t>
            </a:r>
            <a:endParaRPr lang="en-US" sz="4200"/>
          </a:p>
        </p:txBody>
      </p:sp>
      <p:pic>
        <p:nvPicPr>
          <p:cNvPr id="4" name="Image 1" descr="preencoded.png"/>
          <p:cNvPicPr>
            <a:picLocks noChangeAspect="1"/>
          </p:cNvPicPr>
          <p:nvPr/>
        </p:nvPicPr>
        <p:blipFill>
          <a:blip r:embed="rId4"/>
          <a:stretch>
            <a:fillRect/>
          </a:stretch>
        </p:blipFill>
        <p:spPr>
          <a:xfrm>
            <a:off x="6199584" y="1786295"/>
            <a:ext cx="509468" cy="509468"/>
          </a:xfrm>
          <a:prstGeom prst="rect">
            <a:avLst/>
          </a:prstGeom>
        </p:spPr>
      </p:pic>
      <p:sp>
        <p:nvSpPr>
          <p:cNvPr id="5" name="Text 1"/>
          <p:cNvSpPr/>
          <p:nvPr/>
        </p:nvSpPr>
        <p:spPr>
          <a:xfrm>
            <a:off x="6199584" y="2499479"/>
            <a:ext cx="3705939" cy="668655"/>
          </a:xfrm>
          <a:prstGeom prst="rect">
            <a:avLst/>
          </a:prstGeom>
          <a:noFill/>
          <a:ln/>
        </p:spPr>
        <p:txBody>
          <a:bodyPr wrap="square" lIns="0" tIns="0" rIns="0" bIns="0" rtlCol="0" anchor="t"/>
          <a:lstStyle/>
          <a:p>
            <a:pPr marL="0" indent="0" algn="l">
              <a:lnSpc>
                <a:spcPts val="2600"/>
              </a:lnSpc>
              <a:buNone/>
            </a:pPr>
            <a:r>
              <a:rPr lang="en-US" sz="2100" b="1" kern="0" spc="-42">
                <a:solidFill>
                  <a:srgbClr val="E0D6DE"/>
                </a:solidFill>
                <a:latin typeface="Petrona Bold" pitchFamily="34" charset="0"/>
                <a:ea typeface="Petrona Bold" pitchFamily="34" charset="-122"/>
                <a:cs typeface="Petrona Bold" pitchFamily="34" charset="-120"/>
              </a:rPr>
              <a:t>Personalized Recommendations</a:t>
            </a:r>
            <a:endParaRPr lang="en-US" sz="2100"/>
          </a:p>
        </p:txBody>
      </p:sp>
      <p:sp>
        <p:nvSpPr>
          <p:cNvPr id="6" name="Text 2"/>
          <p:cNvSpPr/>
          <p:nvPr/>
        </p:nvSpPr>
        <p:spPr>
          <a:xfrm>
            <a:off x="6199584" y="3290411"/>
            <a:ext cx="3705939" cy="652224"/>
          </a:xfrm>
          <a:prstGeom prst="rect">
            <a:avLst/>
          </a:prstGeom>
          <a:noFill/>
          <a:ln/>
        </p:spPr>
        <p:txBody>
          <a:bodyPr wrap="square" lIns="0" tIns="0" rIns="0" bIns="0" rtlCol="0" anchor="t"/>
          <a:lstStyle/>
          <a:p>
            <a:pPr marL="0" indent="0" algn="l">
              <a:lnSpc>
                <a:spcPts val="2550"/>
              </a:lnSpc>
              <a:buNone/>
            </a:pPr>
            <a:r>
              <a:rPr lang="en-US" sz="1600" kern="0" spc="-32">
                <a:solidFill>
                  <a:srgbClr val="E0D6DE"/>
                </a:solidFill>
                <a:latin typeface="Inter" pitchFamily="34" charset="0"/>
                <a:ea typeface="Inter" pitchFamily="34" charset="-122"/>
                <a:cs typeface="Inter" pitchFamily="34" charset="-120"/>
              </a:rPr>
              <a:t>Tailored suggestions for individual style preferences and body types.</a:t>
            </a:r>
            <a:endParaRPr lang="en-US" sz="1600"/>
          </a:p>
        </p:txBody>
      </p:sp>
      <p:pic>
        <p:nvPicPr>
          <p:cNvPr id="7" name="Image 2" descr="preencoded.png"/>
          <p:cNvPicPr>
            <a:picLocks noChangeAspect="1"/>
          </p:cNvPicPr>
          <p:nvPr/>
        </p:nvPicPr>
        <p:blipFill>
          <a:blip r:embed="rId5"/>
          <a:stretch>
            <a:fillRect/>
          </a:stretch>
        </p:blipFill>
        <p:spPr>
          <a:xfrm>
            <a:off x="10211157" y="1786295"/>
            <a:ext cx="509468" cy="509468"/>
          </a:xfrm>
          <a:prstGeom prst="rect">
            <a:avLst/>
          </a:prstGeom>
        </p:spPr>
      </p:pic>
      <p:sp>
        <p:nvSpPr>
          <p:cNvPr id="8" name="Text 3"/>
          <p:cNvSpPr/>
          <p:nvPr/>
        </p:nvSpPr>
        <p:spPr>
          <a:xfrm>
            <a:off x="10211157" y="2499479"/>
            <a:ext cx="2674858" cy="334328"/>
          </a:xfrm>
          <a:prstGeom prst="rect">
            <a:avLst/>
          </a:prstGeom>
          <a:noFill/>
          <a:ln/>
        </p:spPr>
        <p:txBody>
          <a:bodyPr wrap="none" lIns="0" tIns="0" rIns="0" bIns="0" rtlCol="0" anchor="t"/>
          <a:lstStyle/>
          <a:p>
            <a:pPr marL="0" indent="0" algn="l">
              <a:lnSpc>
                <a:spcPts val="2600"/>
              </a:lnSpc>
              <a:buNone/>
            </a:pPr>
            <a:r>
              <a:rPr lang="en-US" sz="2100" b="1" kern="0" spc="-42">
                <a:solidFill>
                  <a:srgbClr val="E0D6DE"/>
                </a:solidFill>
                <a:latin typeface="Petrona Bold" pitchFamily="34" charset="0"/>
                <a:ea typeface="Petrona Bold" pitchFamily="34" charset="-122"/>
                <a:cs typeface="Petrona Bold" pitchFamily="34" charset="-120"/>
              </a:rPr>
              <a:t>Retail Strategy</a:t>
            </a:r>
            <a:endParaRPr lang="en-US" sz="2100"/>
          </a:p>
        </p:txBody>
      </p:sp>
      <p:sp>
        <p:nvSpPr>
          <p:cNvPr id="9" name="Text 4"/>
          <p:cNvSpPr/>
          <p:nvPr/>
        </p:nvSpPr>
        <p:spPr>
          <a:xfrm>
            <a:off x="10211157" y="2956084"/>
            <a:ext cx="3706058" cy="978337"/>
          </a:xfrm>
          <a:prstGeom prst="rect">
            <a:avLst/>
          </a:prstGeom>
          <a:noFill/>
          <a:ln/>
        </p:spPr>
        <p:txBody>
          <a:bodyPr wrap="square" lIns="0" tIns="0" rIns="0" bIns="0" rtlCol="0" anchor="t"/>
          <a:lstStyle/>
          <a:p>
            <a:pPr marL="342900" indent="-342900" algn="l">
              <a:lnSpc>
                <a:spcPts val="2550"/>
              </a:lnSpc>
              <a:buSzPct val="100000"/>
              <a:buChar char="•"/>
            </a:pPr>
            <a:r>
              <a:rPr lang="en-US" sz="1600" kern="0" spc="-32">
                <a:solidFill>
                  <a:srgbClr val="E0D6DE"/>
                </a:solidFill>
                <a:latin typeface="Inter" pitchFamily="34" charset="0"/>
                <a:ea typeface="Inter" pitchFamily="34" charset="-122"/>
                <a:cs typeface="Inter" pitchFamily="34" charset="-120"/>
              </a:rPr>
              <a:t>Inform inventory decisions based on skin tone and color harmony patterns.</a:t>
            </a:r>
            <a:endParaRPr lang="en-US" sz="1600"/>
          </a:p>
        </p:txBody>
      </p:sp>
      <p:sp>
        <p:nvSpPr>
          <p:cNvPr id="10" name="Text 5"/>
          <p:cNvSpPr/>
          <p:nvPr/>
        </p:nvSpPr>
        <p:spPr>
          <a:xfrm>
            <a:off x="10211157" y="4005739"/>
            <a:ext cx="3706058" cy="978337"/>
          </a:xfrm>
          <a:prstGeom prst="rect">
            <a:avLst/>
          </a:prstGeom>
          <a:noFill/>
          <a:ln/>
        </p:spPr>
        <p:txBody>
          <a:bodyPr wrap="square" lIns="0" tIns="0" rIns="0" bIns="0" rtlCol="0" anchor="t"/>
          <a:lstStyle/>
          <a:p>
            <a:pPr marL="342900" indent="-342900" algn="l">
              <a:lnSpc>
                <a:spcPts val="2550"/>
              </a:lnSpc>
              <a:buSzPct val="100000"/>
              <a:buChar char="•"/>
            </a:pPr>
            <a:r>
              <a:rPr lang="en-US" sz="1600" kern="0" spc="-32">
                <a:solidFill>
                  <a:srgbClr val="E0D6DE"/>
                </a:solidFill>
                <a:latin typeface="Inter" pitchFamily="34" charset="0"/>
                <a:ea typeface="Inter" pitchFamily="34" charset="-122"/>
                <a:cs typeface="Inter" pitchFamily="34" charset="-120"/>
              </a:rPr>
              <a:t>Data-driven approach for matching skin tones with optimal seasonal palettes.</a:t>
            </a:r>
            <a:endParaRPr lang="en-US" sz="1600"/>
          </a:p>
        </p:txBody>
      </p:sp>
      <p:pic>
        <p:nvPicPr>
          <p:cNvPr id="11" name="Image 3" descr="preencoded.png"/>
          <p:cNvPicPr>
            <a:picLocks noChangeAspect="1"/>
          </p:cNvPicPr>
          <p:nvPr/>
        </p:nvPicPr>
        <p:blipFill>
          <a:blip r:embed="rId6"/>
          <a:stretch>
            <a:fillRect/>
          </a:stretch>
        </p:blipFill>
        <p:spPr>
          <a:xfrm>
            <a:off x="6199584" y="5595461"/>
            <a:ext cx="509468" cy="509468"/>
          </a:xfrm>
          <a:prstGeom prst="rect">
            <a:avLst/>
          </a:prstGeom>
        </p:spPr>
      </p:pic>
      <p:sp>
        <p:nvSpPr>
          <p:cNvPr id="12" name="Text 6"/>
          <p:cNvSpPr/>
          <p:nvPr/>
        </p:nvSpPr>
        <p:spPr>
          <a:xfrm>
            <a:off x="6199584" y="6308646"/>
            <a:ext cx="2674858" cy="334328"/>
          </a:xfrm>
          <a:prstGeom prst="rect">
            <a:avLst/>
          </a:prstGeom>
          <a:noFill/>
          <a:ln/>
        </p:spPr>
        <p:txBody>
          <a:bodyPr wrap="none" lIns="0" tIns="0" rIns="0" bIns="0" rtlCol="0" anchor="t"/>
          <a:lstStyle/>
          <a:p>
            <a:pPr marL="0" indent="0" algn="l">
              <a:lnSpc>
                <a:spcPts val="2600"/>
              </a:lnSpc>
              <a:buNone/>
            </a:pPr>
            <a:r>
              <a:rPr lang="en-US" sz="2100" b="1" kern="0" spc="-42">
                <a:solidFill>
                  <a:srgbClr val="E0D6DE"/>
                </a:solidFill>
                <a:latin typeface="Petrona Bold" pitchFamily="34" charset="0"/>
                <a:ea typeface="Petrona Bold" pitchFamily="34" charset="-122"/>
                <a:cs typeface="Petrona Bold" pitchFamily="34" charset="-120"/>
              </a:rPr>
              <a:t>AI-Driven Styling</a:t>
            </a:r>
            <a:endParaRPr lang="en-US" sz="2100"/>
          </a:p>
        </p:txBody>
      </p:sp>
      <p:sp>
        <p:nvSpPr>
          <p:cNvPr id="13" name="Text 7"/>
          <p:cNvSpPr/>
          <p:nvPr/>
        </p:nvSpPr>
        <p:spPr>
          <a:xfrm>
            <a:off x="6199584" y="6765250"/>
            <a:ext cx="3705939" cy="652224"/>
          </a:xfrm>
          <a:prstGeom prst="rect">
            <a:avLst/>
          </a:prstGeom>
          <a:noFill/>
          <a:ln/>
        </p:spPr>
        <p:txBody>
          <a:bodyPr wrap="square" lIns="0" tIns="0" rIns="0" bIns="0" rtlCol="0" anchor="t"/>
          <a:lstStyle/>
          <a:p>
            <a:pPr marL="0" indent="0" algn="l">
              <a:lnSpc>
                <a:spcPts val="2550"/>
              </a:lnSpc>
              <a:buNone/>
            </a:pPr>
            <a:r>
              <a:rPr lang="en-US" sz="1600" kern="0" spc="-32">
                <a:solidFill>
                  <a:srgbClr val="E0D6DE"/>
                </a:solidFill>
                <a:latin typeface="Inter" pitchFamily="34" charset="0"/>
                <a:ea typeface="Inter" pitchFamily="34" charset="-122"/>
                <a:cs typeface="Inter" pitchFamily="34" charset="-120"/>
              </a:rPr>
              <a:t>Framework for developing intelligent fashion recommendation systems.</a:t>
            </a:r>
            <a:endParaRPr lang="en-US" sz="1600"/>
          </a:p>
        </p:txBody>
      </p:sp>
      <p:pic>
        <p:nvPicPr>
          <p:cNvPr id="14" name="Image 4" descr="preencoded.png"/>
          <p:cNvPicPr>
            <a:picLocks noChangeAspect="1"/>
          </p:cNvPicPr>
          <p:nvPr/>
        </p:nvPicPr>
        <p:blipFill>
          <a:blip r:embed="rId7"/>
          <a:stretch>
            <a:fillRect/>
          </a:stretch>
        </p:blipFill>
        <p:spPr>
          <a:xfrm>
            <a:off x="10211157" y="5595461"/>
            <a:ext cx="509468" cy="509468"/>
          </a:xfrm>
          <a:prstGeom prst="rect">
            <a:avLst/>
          </a:prstGeom>
        </p:spPr>
      </p:pic>
      <p:sp>
        <p:nvSpPr>
          <p:cNvPr id="15" name="Text 8"/>
          <p:cNvSpPr/>
          <p:nvPr/>
        </p:nvSpPr>
        <p:spPr>
          <a:xfrm>
            <a:off x="10211157" y="6308646"/>
            <a:ext cx="2674858" cy="334328"/>
          </a:xfrm>
          <a:prstGeom prst="rect">
            <a:avLst/>
          </a:prstGeom>
          <a:noFill/>
          <a:ln/>
        </p:spPr>
        <p:txBody>
          <a:bodyPr wrap="none" lIns="0" tIns="0" rIns="0" bIns="0" rtlCol="0" anchor="t"/>
          <a:lstStyle/>
          <a:p>
            <a:pPr marL="0" indent="0" algn="l">
              <a:lnSpc>
                <a:spcPts val="2600"/>
              </a:lnSpc>
              <a:buNone/>
            </a:pPr>
            <a:r>
              <a:rPr lang="en-US" sz="2100" b="1" kern="0" spc="-42">
                <a:solidFill>
                  <a:srgbClr val="E0D6DE"/>
                </a:solidFill>
                <a:latin typeface="Petrona Bold" pitchFamily="34" charset="0"/>
                <a:ea typeface="Petrona Bold" pitchFamily="34" charset="-122"/>
                <a:cs typeface="Petrona Bold" pitchFamily="34" charset="-120"/>
              </a:rPr>
              <a:t>Diversity Awareness</a:t>
            </a:r>
            <a:endParaRPr lang="en-US" sz="2100"/>
          </a:p>
        </p:txBody>
      </p:sp>
      <p:sp>
        <p:nvSpPr>
          <p:cNvPr id="16" name="Text 9"/>
          <p:cNvSpPr/>
          <p:nvPr/>
        </p:nvSpPr>
        <p:spPr>
          <a:xfrm>
            <a:off x="10211157" y="6765250"/>
            <a:ext cx="3706058" cy="652224"/>
          </a:xfrm>
          <a:prstGeom prst="rect">
            <a:avLst/>
          </a:prstGeom>
          <a:noFill/>
          <a:ln/>
        </p:spPr>
        <p:txBody>
          <a:bodyPr wrap="square" lIns="0" tIns="0" rIns="0" bIns="0" rtlCol="0" anchor="t"/>
          <a:lstStyle/>
          <a:p>
            <a:pPr marL="0" indent="0" algn="l">
              <a:lnSpc>
                <a:spcPts val="2550"/>
              </a:lnSpc>
              <a:buNone/>
            </a:pPr>
            <a:r>
              <a:rPr lang="en-US" sz="1600" kern="0" spc="-32">
                <a:solidFill>
                  <a:srgbClr val="E0D6DE"/>
                </a:solidFill>
                <a:latin typeface="Inter" pitchFamily="34" charset="0"/>
                <a:ea typeface="Inter" pitchFamily="34" charset="-122"/>
                <a:cs typeface="Inter" pitchFamily="34" charset="-120"/>
              </a:rPr>
              <a:t>Highlight potential biases in fashion data collection and representation.</a:t>
            </a:r>
            <a:endParaRPr lang="en-US" sz="16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16</Slides>
  <Notes>16</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revision>1</cp:revision>
  <dcterms:created xsi:type="dcterms:W3CDTF">2024-12-16T20:33:42Z</dcterms:created>
  <dcterms:modified xsi:type="dcterms:W3CDTF">2024-12-17T12:40:00Z</dcterms:modified>
</cp:coreProperties>
</file>